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312" r:id="rId4"/>
    <p:sldId id="379" r:id="rId5"/>
    <p:sldId id="618" r:id="rId6"/>
    <p:sldId id="619" r:id="rId7"/>
    <p:sldId id="372" r:id="rId8"/>
    <p:sldId id="376" r:id="rId9"/>
    <p:sldId id="375" r:id="rId10"/>
    <p:sldId id="259" r:id="rId11"/>
    <p:sldId id="308" r:id="rId12"/>
    <p:sldId id="314" r:id="rId13"/>
    <p:sldId id="316" r:id="rId14"/>
    <p:sldId id="276" r:id="rId15"/>
    <p:sldId id="277" r:id="rId16"/>
    <p:sldId id="275" r:id="rId17"/>
    <p:sldId id="335" r:id="rId18"/>
    <p:sldId id="333" r:id="rId19"/>
    <p:sldId id="3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4218" autoAdjust="0"/>
  </p:normalViewPr>
  <p:slideViewPr>
    <p:cSldViewPr snapToGrid="0">
      <p:cViewPr varScale="1">
        <p:scale>
          <a:sx n="81" d="100"/>
          <a:sy n="81"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Trend</c:v>
                </c:pt>
              </c:strCache>
            </c:strRef>
          </c:tx>
          <c:spPr>
            <a:ln w="38100" cap="rnd">
              <a:solidFill>
                <a:schemeClr val="accent1"/>
              </a:solidFill>
              <a:round/>
            </a:ln>
            <a:effectLst/>
          </c:spPr>
          <c:marker>
            <c:symbol val="circle"/>
            <c:size val="8"/>
            <c:spPr>
              <a:solidFill>
                <a:schemeClr val="accent1"/>
              </a:solidFill>
              <a:ln w="9525">
                <a:solidFill>
                  <a:schemeClr val="accent1"/>
                </a:solidFill>
              </a:ln>
              <a:effectLst/>
            </c:spPr>
          </c:marker>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Sheet1!$B$2:$B$13</c:f>
              <c:numCache>
                <c:formatCode>0%</c:formatCode>
                <c:ptCount val="12"/>
                <c:pt idx="1">
                  <c:v>0.83636363636363631</c:v>
                </c:pt>
                <c:pt idx="2">
                  <c:v>0.86598812553011029</c:v>
                </c:pt>
                <c:pt idx="3">
                  <c:v>0.86653214182761606</c:v>
                </c:pt>
                <c:pt idx="4">
                  <c:v>0.86976144422952939</c:v>
                </c:pt>
                <c:pt idx="5">
                  <c:v>0.87586323058783899</c:v>
                </c:pt>
                <c:pt idx="6">
                  <c:v>0.86817518248175185</c:v>
                </c:pt>
                <c:pt idx="7">
                  <c:v>0.87530836510428345</c:v>
                </c:pt>
                <c:pt idx="8">
                  <c:v>0.86711059640995947</c:v>
                </c:pt>
                <c:pt idx="9">
                  <c:v>0.8602005561641527</c:v>
                </c:pt>
                <c:pt idx="10">
                  <c:v>0.85946712441226958</c:v>
                </c:pt>
              </c:numCache>
            </c:numRef>
          </c:yVal>
          <c:smooth val="0"/>
          <c:extLst>
            <c:ext xmlns:c16="http://schemas.microsoft.com/office/drawing/2014/chart" uri="{C3380CC4-5D6E-409C-BE32-E72D297353CC}">
              <c16:uniqueId val="{00000000-0675-4183-ACC0-5325C45BFC26}"/>
            </c:ext>
          </c:extLst>
        </c:ser>
        <c:ser>
          <c:idx val="1"/>
          <c:order val="1"/>
          <c:tx>
            <c:strRef>
              <c:f>Sheet1!$C$1</c:f>
              <c:strCache>
                <c:ptCount val="1"/>
                <c:pt idx="0">
                  <c:v>Forecast</c:v>
                </c:pt>
              </c:strCache>
            </c:strRef>
          </c:tx>
          <c:spPr>
            <a:ln w="38100" cap="rnd">
              <a:solidFill>
                <a:schemeClr val="accent2"/>
              </a:solidFill>
              <a:round/>
            </a:ln>
            <a:effectLst/>
          </c:spPr>
          <c:marker>
            <c:symbol val="circle"/>
            <c:size val="8"/>
            <c:spPr>
              <a:solidFill>
                <a:schemeClr val="accent2"/>
              </a:solidFill>
              <a:ln w="9525">
                <a:solidFill>
                  <a:schemeClr val="accent2"/>
                </a:solidFill>
              </a:ln>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01-0675-4183-ACC0-5325C45BFC26}"/>
                </c:ext>
              </c:extLst>
            </c:dLbl>
            <c:dLbl>
              <c:idx val="11"/>
              <c:layout>
                <c:manualLayout>
                  <c:x val="-1.8535855644262673E-16"/>
                  <c:y val="6.2042214760510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75-4183-ACC0-5325C45BFC2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Sheet1!$C$2:$C$13</c:f>
              <c:numCache>
                <c:formatCode>General</c:formatCode>
                <c:ptCount val="12"/>
                <c:pt idx="10" formatCode="0%">
                  <c:v>0.85946712441226958</c:v>
                </c:pt>
                <c:pt idx="11" formatCode="0%">
                  <c:v>0.86712186666247038</c:v>
                </c:pt>
              </c:numCache>
            </c:numRef>
          </c:yVal>
          <c:smooth val="0"/>
          <c:extLst>
            <c:ext xmlns:c16="http://schemas.microsoft.com/office/drawing/2014/chart" uri="{C3380CC4-5D6E-409C-BE32-E72D297353CC}">
              <c16:uniqueId val="{00000002-0675-4183-ACC0-5325C45BFC26}"/>
            </c:ext>
          </c:extLst>
        </c:ser>
        <c:ser>
          <c:idx val="2"/>
          <c:order val="2"/>
          <c:tx>
            <c:strRef>
              <c:f>Sheet1!$D$1</c:f>
              <c:strCache>
                <c:ptCount val="1"/>
                <c:pt idx="0">
                  <c:v>Target</c:v>
                </c:pt>
              </c:strCache>
            </c:strRef>
          </c:tx>
          <c:spPr>
            <a:ln w="38100" cap="rnd">
              <a:solidFill>
                <a:schemeClr val="accent3"/>
              </a:solidFill>
              <a:round/>
            </a:ln>
            <a:effectLst/>
          </c:spPr>
          <c:marker>
            <c:symbol val="circle"/>
            <c:size val="8"/>
            <c:spPr>
              <a:solidFill>
                <a:schemeClr val="accent3"/>
              </a:solidFill>
              <a:ln w="9525">
                <a:solidFill>
                  <a:schemeClr val="accent3"/>
                </a:solidFill>
              </a:ln>
              <a:effectLst/>
            </c:spPr>
          </c:marker>
          <c:dLbls>
            <c:dLbl>
              <c:idx val="10"/>
              <c:layout>
                <c:manualLayout>
                  <c:x val="-3.0193236714975844E-2"/>
                  <c:y val="5.2535564922789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75-4183-ACC0-5325C45BFC26}"/>
                </c:ext>
              </c:extLst>
            </c:dLbl>
            <c:dLbl>
              <c:idx val="11"/>
              <c:layout>
                <c:manualLayout>
                  <c:x val="-1.5165875268039928E-2"/>
                  <c:y val="5.8595425051593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75-4183-ACC0-5325C45BFC2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Sheet1!$D$2:$D$13</c:f>
              <c:numCache>
                <c:formatCode>General</c:formatCode>
                <c:ptCount val="12"/>
                <c:pt idx="10" formatCode="0%">
                  <c:v>0.85946712441226958</c:v>
                </c:pt>
                <c:pt idx="11" formatCode="0%">
                  <c:v>0.95</c:v>
                </c:pt>
              </c:numCache>
            </c:numRef>
          </c:yVal>
          <c:smooth val="0"/>
          <c:extLst>
            <c:ext xmlns:c16="http://schemas.microsoft.com/office/drawing/2014/chart" uri="{C3380CC4-5D6E-409C-BE32-E72D297353CC}">
              <c16:uniqueId val="{00000004-0675-4183-ACC0-5325C45BFC26}"/>
            </c:ext>
          </c:extLst>
        </c:ser>
        <c:dLbls>
          <c:showLegendKey val="0"/>
          <c:showVal val="0"/>
          <c:showCatName val="0"/>
          <c:showSerName val="0"/>
          <c:showPercent val="0"/>
          <c:showBubbleSize val="0"/>
        </c:dLbls>
        <c:axId val="1558679311"/>
        <c:axId val="1560417071"/>
      </c:scatterChart>
      <c:valAx>
        <c:axId val="1558679311"/>
        <c:scaling>
          <c:orientation val="minMax"/>
          <c:max val="2035"/>
          <c:min val="2010"/>
        </c:scaling>
        <c:delete val="0"/>
        <c:axPos val="b"/>
        <c:majorGridlines>
          <c:spPr>
            <a:ln w="9525" cap="flat" cmpd="sng" algn="ctr">
              <a:solidFill>
                <a:srgbClr val="175F7F"/>
              </a:solidFill>
              <a:round/>
            </a:ln>
            <a:effectLst/>
          </c:spPr>
        </c:majorGridlines>
        <c:numFmt formatCode="General"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60417071"/>
        <c:crosses val="autoZero"/>
        <c:crossBetween val="midCat"/>
      </c:valAx>
      <c:valAx>
        <c:axId val="1560417071"/>
        <c:scaling>
          <c:orientation val="minMax"/>
          <c:min val="0.5"/>
        </c:scaling>
        <c:delete val="0"/>
        <c:axPos val="l"/>
        <c:majorGridlines>
          <c:spPr>
            <a:ln w="9525" cap="flat" cmpd="sng" algn="ctr">
              <a:solidFill>
                <a:srgbClr val="175F7F"/>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a:t>% of Housing Built After 2010</a:t>
                </a:r>
              </a:p>
            </c:rich>
          </c:tx>
          <c:layout>
            <c:manualLayout>
              <c:xMode val="edge"/>
              <c:yMode val="edge"/>
              <c:x val="4.830917874396135E-3"/>
              <c:y val="0.1451633957187421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58679311"/>
        <c:crosses val="autoZero"/>
        <c:crossBetween val="midCat"/>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Trend</c:v>
                </c:pt>
              </c:strCache>
            </c:strRef>
          </c:tx>
          <c:spPr>
            <a:ln w="38100" cap="rnd">
              <a:solidFill>
                <a:schemeClr val="accent1"/>
              </a:solidFill>
              <a:round/>
            </a:ln>
            <a:effectLst/>
          </c:spPr>
          <c:marker>
            <c:symbol val="circle"/>
            <c:size val="8"/>
            <c:spPr>
              <a:solidFill>
                <a:schemeClr val="accent1"/>
              </a:solidFill>
              <a:ln w="9525">
                <a:solidFill>
                  <a:schemeClr val="accent1"/>
                </a:solidFill>
              </a:ln>
              <a:effectLst/>
            </c:spPr>
          </c:marker>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Sheet1!$B$2:$B$13</c:f>
              <c:numCache>
                <c:formatCode>0%</c:formatCode>
                <c:ptCount val="12"/>
                <c:pt idx="0">
                  <c:v>0.4862904200867848</c:v>
                </c:pt>
                <c:pt idx="1">
                  <c:v>0.48317579335008443</c:v>
                </c:pt>
                <c:pt idx="2">
                  <c:v>0.4837798611383517</c:v>
                </c:pt>
                <c:pt idx="3">
                  <c:v>0.48152834988313986</c:v>
                </c:pt>
                <c:pt idx="4">
                  <c:v>0.48126345832855522</c:v>
                </c:pt>
                <c:pt idx="5">
                  <c:v>0.48129819889974629</c:v>
                </c:pt>
                <c:pt idx="6">
                  <c:v>0.47912648541031544</c:v>
                </c:pt>
                <c:pt idx="7">
                  <c:v>0.4822653627207707</c:v>
                </c:pt>
                <c:pt idx="8">
                  <c:v>0.48168713422239279</c:v>
                </c:pt>
                <c:pt idx="9">
                  <c:v>0.48268646482319977</c:v>
                </c:pt>
                <c:pt idx="10">
                  <c:v>0.48545316956749518</c:v>
                </c:pt>
              </c:numCache>
            </c:numRef>
          </c:yVal>
          <c:smooth val="0"/>
          <c:extLst>
            <c:ext xmlns:c16="http://schemas.microsoft.com/office/drawing/2014/chart" uri="{C3380CC4-5D6E-409C-BE32-E72D297353CC}">
              <c16:uniqueId val="{00000000-0DF4-440A-B047-DDDEC75475CF}"/>
            </c:ext>
          </c:extLst>
        </c:ser>
        <c:ser>
          <c:idx val="1"/>
          <c:order val="1"/>
          <c:tx>
            <c:strRef>
              <c:f>Sheet1!$C$1</c:f>
              <c:strCache>
                <c:ptCount val="1"/>
                <c:pt idx="0">
                  <c:v>Forecast</c:v>
                </c:pt>
              </c:strCache>
            </c:strRef>
          </c:tx>
          <c:spPr>
            <a:ln w="38100" cap="rnd">
              <a:solidFill>
                <a:schemeClr val="accent2"/>
              </a:solidFill>
              <a:round/>
            </a:ln>
            <a:effectLst/>
          </c:spPr>
          <c:marker>
            <c:symbol val="circle"/>
            <c:size val="8"/>
            <c:spPr>
              <a:solidFill>
                <a:schemeClr val="accent2"/>
              </a:solidFill>
              <a:ln w="9525">
                <a:solidFill>
                  <a:schemeClr val="accent2"/>
                </a:solidFill>
              </a:ln>
              <a:effectLst/>
            </c:spPr>
          </c:marker>
          <c:dLbls>
            <c:dLbl>
              <c:idx val="11"/>
              <c:layout>
                <c:manualLayout>
                  <c:x val="-1.8494952380881502E-16"/>
                  <c:y val="6.548900446942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F4-440A-B047-DDDEC75475C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Sheet1!$C$2:$C$13</c:f>
              <c:numCache>
                <c:formatCode>General</c:formatCode>
                <c:ptCount val="12"/>
                <c:pt idx="10" formatCode="0%">
                  <c:v>0.48545316956749518</c:v>
                </c:pt>
                <c:pt idx="11" formatCode="0%">
                  <c:v>0.57021980724914667</c:v>
                </c:pt>
              </c:numCache>
            </c:numRef>
          </c:yVal>
          <c:smooth val="0"/>
          <c:extLst>
            <c:ext xmlns:c16="http://schemas.microsoft.com/office/drawing/2014/chart" uri="{C3380CC4-5D6E-409C-BE32-E72D297353CC}">
              <c16:uniqueId val="{00000002-0DF4-440A-B047-DDDEC75475CF}"/>
            </c:ext>
          </c:extLst>
        </c:ser>
        <c:ser>
          <c:idx val="2"/>
          <c:order val="2"/>
          <c:tx>
            <c:strRef>
              <c:f>Sheet1!$D$1</c:f>
              <c:strCache>
                <c:ptCount val="1"/>
                <c:pt idx="0">
                  <c:v>Target</c:v>
                </c:pt>
              </c:strCache>
            </c:strRef>
          </c:tx>
          <c:spPr>
            <a:ln w="38100" cap="rnd">
              <a:solidFill>
                <a:schemeClr val="accent3"/>
              </a:solidFill>
              <a:round/>
            </a:ln>
            <a:effectLst/>
          </c:spPr>
          <c:marker>
            <c:symbol val="circle"/>
            <c:size val="8"/>
            <c:spPr>
              <a:solidFill>
                <a:schemeClr val="accent3"/>
              </a:solidFill>
              <a:ln w="9525">
                <a:solidFill>
                  <a:schemeClr val="accent3"/>
                </a:solidFill>
              </a:ln>
              <a:effectLst/>
            </c:spPr>
          </c:marker>
          <c:dLbls>
            <c:dLbl>
              <c:idx val="10"/>
              <c:layout>
                <c:manualLayout>
                  <c:x val="-4.8309178743962235E-3"/>
                  <c:y val="3.5023709948526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F4-440A-B047-DDDEC75475CF}"/>
                </c:ext>
              </c:extLst>
            </c:dLbl>
            <c:dLbl>
              <c:idx val="11"/>
              <c:layout>
                <c:manualLayout>
                  <c:x val="-1.8494952380881502E-16"/>
                  <c:y val="-6.8935794178345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F4-440A-B047-DDDEC75475C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Sheet1!$D$2:$D$13</c:f>
              <c:numCache>
                <c:formatCode>General</c:formatCode>
                <c:ptCount val="12"/>
                <c:pt idx="10" formatCode="0%">
                  <c:v>0.48545316956749518</c:v>
                </c:pt>
                <c:pt idx="11" formatCode="0%">
                  <c:v>0.72</c:v>
                </c:pt>
              </c:numCache>
            </c:numRef>
          </c:yVal>
          <c:smooth val="0"/>
          <c:extLst>
            <c:ext xmlns:c16="http://schemas.microsoft.com/office/drawing/2014/chart" uri="{C3380CC4-5D6E-409C-BE32-E72D297353CC}">
              <c16:uniqueId val="{00000004-0DF4-440A-B047-DDDEC75475CF}"/>
            </c:ext>
          </c:extLst>
        </c:ser>
        <c:dLbls>
          <c:showLegendKey val="0"/>
          <c:showVal val="0"/>
          <c:showCatName val="0"/>
          <c:showSerName val="0"/>
          <c:showPercent val="0"/>
          <c:showBubbleSize val="0"/>
        </c:dLbls>
        <c:axId val="1558679311"/>
        <c:axId val="1560417071"/>
      </c:scatterChart>
      <c:valAx>
        <c:axId val="1558679311"/>
        <c:scaling>
          <c:orientation val="minMax"/>
          <c:max val="2035"/>
          <c:min val="2010"/>
        </c:scaling>
        <c:delete val="0"/>
        <c:axPos val="b"/>
        <c:majorGridlines>
          <c:spPr>
            <a:ln w="9525" cap="flat" cmpd="sng" algn="ctr">
              <a:solidFill>
                <a:srgbClr val="175F7F"/>
              </a:solidFill>
              <a:round/>
            </a:ln>
            <a:effectLst/>
          </c:spPr>
        </c:majorGridlines>
        <c:numFmt formatCode="General"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60417071"/>
        <c:crosses val="autoZero"/>
        <c:crossBetween val="midCat"/>
      </c:valAx>
      <c:valAx>
        <c:axId val="1560417071"/>
        <c:scaling>
          <c:orientation val="minMax"/>
          <c:max val="0.8"/>
          <c:min val="0.4"/>
        </c:scaling>
        <c:delete val="0"/>
        <c:axPos val="l"/>
        <c:majorGridlines>
          <c:spPr>
            <a:ln w="9525" cap="flat" cmpd="sng" algn="ctr">
              <a:solidFill>
                <a:srgbClr val="175F7F"/>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 of Urban Area Housing Near an Urban Center, Corridor, or Neighborhood Center</a:t>
                </a:r>
              </a:p>
            </c:rich>
          </c:tx>
          <c:layout>
            <c:manualLayout>
              <c:xMode val="edge"/>
              <c:yMode val="edge"/>
              <c:x val="4.830917874396135E-3"/>
              <c:y val="0.145163395718742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58679311"/>
        <c:crosses val="autoZero"/>
        <c:crossBetween val="midCat"/>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60006707974104"/>
          <c:y val="4.3093871356350621E-2"/>
          <c:w val="0.49286783445547566"/>
          <c:h val="0.85712716410446621"/>
        </c:manualLayout>
      </c:layout>
      <c:scatterChart>
        <c:scatterStyle val="lineMarker"/>
        <c:varyColors val="0"/>
        <c:ser>
          <c:idx val="0"/>
          <c:order val="0"/>
          <c:tx>
            <c:strRef>
              <c:f>Sheet1!$B$1</c:f>
              <c:strCache>
                <c:ptCount val="1"/>
                <c:pt idx="0">
                  <c:v>Trend</c:v>
                </c:pt>
              </c:strCache>
            </c:strRef>
          </c:tx>
          <c:spPr>
            <a:ln w="38100" cap="rnd">
              <a:solidFill>
                <a:schemeClr val="accent1"/>
              </a:solidFill>
              <a:round/>
            </a:ln>
            <a:effectLst/>
          </c:spPr>
          <c:marker>
            <c:symbol val="circle"/>
            <c:size val="8"/>
            <c:spPr>
              <a:solidFill>
                <a:schemeClr val="accent1"/>
              </a:solidFill>
              <a:ln w="9525">
                <a:solidFill>
                  <a:schemeClr val="accent1"/>
                </a:solidFill>
              </a:ln>
              <a:effectLst/>
            </c:spPr>
          </c:marker>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Sheet1!$B$2:$B$13</c:f>
              <c:numCache>
                <c:formatCode>0.00%</c:formatCode>
                <c:ptCount val="12"/>
                <c:pt idx="1">
                  <c:v>0.84</c:v>
                </c:pt>
                <c:pt idx="2">
                  <c:v>0.87</c:v>
                </c:pt>
                <c:pt idx="3">
                  <c:v>0.87</c:v>
                </c:pt>
                <c:pt idx="4">
                  <c:v>0.87</c:v>
                </c:pt>
                <c:pt idx="5">
                  <c:v>0.88</c:v>
                </c:pt>
                <c:pt idx="6">
                  <c:v>0.87</c:v>
                </c:pt>
                <c:pt idx="7">
                  <c:v>0.88</c:v>
                </c:pt>
                <c:pt idx="8">
                  <c:v>0.87</c:v>
                </c:pt>
                <c:pt idx="9">
                  <c:v>0.86</c:v>
                </c:pt>
                <c:pt idx="10">
                  <c:v>0.86</c:v>
                </c:pt>
              </c:numCache>
            </c:numRef>
          </c:yVal>
          <c:smooth val="0"/>
          <c:extLst>
            <c:ext xmlns:c16="http://schemas.microsoft.com/office/drawing/2014/chart" uri="{C3380CC4-5D6E-409C-BE32-E72D297353CC}">
              <c16:uniqueId val="{00000000-033A-4D5B-AD74-F58E005B74F1}"/>
            </c:ext>
          </c:extLst>
        </c:ser>
        <c:ser>
          <c:idx val="1"/>
          <c:order val="1"/>
          <c:tx>
            <c:strRef>
              <c:f>Sheet1!$C$1</c:f>
              <c:strCache>
                <c:ptCount val="1"/>
                <c:pt idx="0">
                  <c:v>Forecast</c:v>
                </c:pt>
              </c:strCache>
            </c:strRef>
          </c:tx>
          <c:spPr>
            <a:ln w="38100" cap="rnd">
              <a:solidFill>
                <a:schemeClr val="accent2"/>
              </a:solidFill>
              <a:round/>
            </a:ln>
            <a:effectLst/>
          </c:spPr>
          <c:marker>
            <c:symbol val="circle"/>
            <c:size val="8"/>
            <c:spPr>
              <a:solidFill>
                <a:schemeClr val="accent2"/>
              </a:solidFill>
              <a:ln w="9525">
                <a:solidFill>
                  <a:schemeClr val="accent2"/>
                </a:solidFill>
              </a:ln>
              <a:effectLst/>
            </c:spPr>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3A-4D5B-AD74-F58E005B74F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Sheet1!$C$2:$C$13</c:f>
              <c:numCache>
                <c:formatCode>General</c:formatCode>
                <c:ptCount val="12"/>
                <c:pt idx="10" formatCode="0.00%">
                  <c:v>0.86</c:v>
                </c:pt>
                <c:pt idx="11" formatCode="0.00%">
                  <c:v>0.87</c:v>
                </c:pt>
              </c:numCache>
            </c:numRef>
          </c:yVal>
          <c:smooth val="0"/>
          <c:extLst>
            <c:ext xmlns:c16="http://schemas.microsoft.com/office/drawing/2014/chart" uri="{C3380CC4-5D6E-409C-BE32-E72D297353CC}">
              <c16:uniqueId val="{00000001-033A-4D5B-AD74-F58E005B74F1}"/>
            </c:ext>
          </c:extLst>
        </c:ser>
        <c:ser>
          <c:idx val="2"/>
          <c:order val="2"/>
          <c:tx>
            <c:strRef>
              <c:f>Sheet1!$D$1</c:f>
              <c:strCache>
                <c:ptCount val="1"/>
                <c:pt idx="0">
                  <c:v>Target</c:v>
                </c:pt>
              </c:strCache>
            </c:strRef>
          </c:tx>
          <c:spPr>
            <a:ln w="38100" cap="rnd">
              <a:solidFill>
                <a:schemeClr val="accent3"/>
              </a:solidFill>
              <a:round/>
            </a:ln>
            <a:effectLst/>
          </c:spPr>
          <c:marker>
            <c:symbol val="circle"/>
            <c:size val="8"/>
            <c:spPr>
              <a:solidFill>
                <a:schemeClr val="accent3"/>
              </a:solidFill>
              <a:ln w="9525">
                <a:solidFill>
                  <a:schemeClr val="accent3"/>
                </a:solidFill>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3A-4D5B-AD74-F58E005B74F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Sheet1!$D$2:$D$13</c:f>
              <c:numCache>
                <c:formatCode>General</c:formatCode>
                <c:ptCount val="12"/>
                <c:pt idx="10" formatCode="0.00%">
                  <c:v>0.86</c:v>
                </c:pt>
                <c:pt idx="11" formatCode="0.00%">
                  <c:v>0.95</c:v>
                </c:pt>
              </c:numCache>
            </c:numRef>
          </c:yVal>
          <c:smooth val="0"/>
          <c:extLst>
            <c:ext xmlns:c16="http://schemas.microsoft.com/office/drawing/2014/chart" uri="{C3380CC4-5D6E-409C-BE32-E72D297353CC}">
              <c16:uniqueId val="{00000002-033A-4D5B-AD74-F58E005B74F1}"/>
            </c:ext>
          </c:extLst>
        </c:ser>
        <c:ser>
          <c:idx val="3"/>
          <c:order val="3"/>
          <c:tx>
            <c:strRef>
              <c:f>Sheet1!$E$1</c:f>
              <c:strCache>
                <c:ptCount val="1"/>
                <c:pt idx="0">
                  <c:v>Land Use Alternative</c:v>
                </c:pt>
              </c:strCache>
            </c:strRef>
          </c:tx>
          <c:spPr>
            <a:ln w="38100" cap="rnd">
              <a:solidFill>
                <a:schemeClr val="accent6"/>
              </a:solidFill>
              <a:round/>
            </a:ln>
            <a:effectLst/>
          </c:spPr>
          <c:marker>
            <c:symbol val="circle"/>
            <c:size val="8"/>
            <c:spPr>
              <a:solidFill>
                <a:schemeClr val="accent6"/>
              </a:solidFill>
              <a:ln w="9525">
                <a:solidFill>
                  <a:schemeClr val="accent6"/>
                </a:solidFill>
              </a:ln>
              <a:effectLst/>
            </c:spPr>
          </c:marker>
          <c:dLbls>
            <c:dLbl>
              <c:idx val="10"/>
              <c:layout>
                <c:manualLayout>
                  <c:x val="-3.0193236714975889E-2"/>
                  <c:y val="6.1291492409920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3A-4D5B-AD74-F58E005B74F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Sheet1!$E$2:$E$13</c:f>
              <c:numCache>
                <c:formatCode>General</c:formatCode>
                <c:ptCount val="12"/>
                <c:pt idx="10" formatCode="0.00%">
                  <c:v>0.86</c:v>
                </c:pt>
                <c:pt idx="11" formatCode="0.00%">
                  <c:v>0.94</c:v>
                </c:pt>
              </c:numCache>
            </c:numRef>
          </c:yVal>
          <c:smooth val="0"/>
          <c:extLst>
            <c:ext xmlns:c16="http://schemas.microsoft.com/office/drawing/2014/chart" uri="{C3380CC4-5D6E-409C-BE32-E72D297353CC}">
              <c16:uniqueId val="{00000003-033A-4D5B-AD74-F58E005B74F1}"/>
            </c:ext>
          </c:extLst>
        </c:ser>
        <c:dLbls>
          <c:showLegendKey val="0"/>
          <c:showVal val="0"/>
          <c:showCatName val="0"/>
          <c:showSerName val="0"/>
          <c:showPercent val="0"/>
          <c:showBubbleSize val="0"/>
        </c:dLbls>
        <c:axId val="1737293983"/>
        <c:axId val="1968443887"/>
      </c:scatterChart>
      <c:valAx>
        <c:axId val="1737293983"/>
        <c:scaling>
          <c:orientation val="minMax"/>
          <c:max val="2035"/>
          <c:min val="2010"/>
        </c:scaling>
        <c:delete val="0"/>
        <c:axPos val="b"/>
        <c:majorGridlines>
          <c:spPr>
            <a:ln w="9525" cap="flat" cmpd="sng" algn="ctr">
              <a:solidFill>
                <a:srgbClr val="175F7F"/>
              </a:solidFill>
              <a:round/>
            </a:ln>
            <a:effectLst/>
          </c:spPr>
        </c:majorGridlines>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968443887"/>
        <c:crosses val="autoZero"/>
        <c:crossBetween val="midCat"/>
      </c:valAx>
      <c:valAx>
        <c:axId val="1968443887"/>
        <c:scaling>
          <c:orientation val="minMax"/>
          <c:min val="0.70000000000000007"/>
        </c:scaling>
        <c:delete val="0"/>
        <c:axPos val="l"/>
        <c:majorGridlines>
          <c:spPr>
            <a:ln w="9525" cap="flat" cmpd="sng" algn="ctr">
              <a:solidFill>
                <a:srgbClr val="175F7F"/>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 of Housing Built After 2010</a:t>
                </a:r>
              </a:p>
            </c:rich>
          </c:tx>
          <c:layout>
            <c:manualLayout>
              <c:xMode val="edge"/>
              <c:yMode val="edge"/>
              <c:x val="1.0153570056404555E-2"/>
              <c:y val="0.1480820382144526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737293983"/>
        <c:crosses val="autoZero"/>
        <c:crossBetween val="midCat"/>
        <c:majorUnit val="5.000000000000001E-2"/>
      </c:valAx>
      <c:spPr>
        <a:noFill/>
        <a:ln>
          <a:noFill/>
        </a:ln>
        <a:effectLst/>
      </c:spPr>
    </c:plotArea>
    <c:legend>
      <c:legendPos val="r"/>
      <c:layout>
        <c:manualLayout>
          <c:xMode val="edge"/>
          <c:yMode val="edge"/>
          <c:x val="0.73859770246110545"/>
          <c:y val="0.60358147310091748"/>
          <c:w val="0.21747441895849975"/>
          <c:h val="0.271494423094689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04882270151012"/>
          <c:y val="4.3093871356350621E-2"/>
          <c:w val="0.48046036365019601"/>
          <c:h val="0.85712716410446621"/>
        </c:manualLayout>
      </c:layout>
      <c:scatterChart>
        <c:scatterStyle val="lineMarker"/>
        <c:varyColors val="0"/>
        <c:ser>
          <c:idx val="0"/>
          <c:order val="0"/>
          <c:tx>
            <c:strRef>
              <c:f>Sheet1!$B$1</c:f>
              <c:strCache>
                <c:ptCount val="1"/>
                <c:pt idx="0">
                  <c:v>Trend</c:v>
                </c:pt>
              </c:strCache>
            </c:strRef>
          </c:tx>
          <c:spPr>
            <a:ln w="38100" cap="rnd">
              <a:solidFill>
                <a:schemeClr val="accent1"/>
              </a:solidFill>
              <a:round/>
            </a:ln>
            <a:effectLst/>
          </c:spPr>
          <c:marker>
            <c:symbol val="circle"/>
            <c:size val="8"/>
            <c:spPr>
              <a:solidFill>
                <a:schemeClr val="accent1"/>
              </a:solidFill>
              <a:ln w="9525">
                <a:solidFill>
                  <a:schemeClr val="accent1"/>
                </a:solidFill>
              </a:ln>
              <a:effectLst/>
            </c:spPr>
          </c:marker>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Sheet1!$B$2:$B$13</c:f>
              <c:numCache>
                <c:formatCode>0%</c:formatCode>
                <c:ptCount val="12"/>
                <c:pt idx="0">
                  <c:v>0.4862904200867848</c:v>
                </c:pt>
                <c:pt idx="1">
                  <c:v>0.48317579335008443</c:v>
                </c:pt>
                <c:pt idx="2">
                  <c:v>0.4837798611383517</c:v>
                </c:pt>
                <c:pt idx="3">
                  <c:v>0.48152834988313986</c:v>
                </c:pt>
                <c:pt idx="4">
                  <c:v>0.48126345832855522</c:v>
                </c:pt>
                <c:pt idx="5">
                  <c:v>0.48129819889974629</c:v>
                </c:pt>
                <c:pt idx="6">
                  <c:v>0.47912648541031544</c:v>
                </c:pt>
                <c:pt idx="7">
                  <c:v>0.4822653627207707</c:v>
                </c:pt>
                <c:pt idx="8">
                  <c:v>0.48168713422239279</c:v>
                </c:pt>
                <c:pt idx="9">
                  <c:v>0.48268646482319977</c:v>
                </c:pt>
                <c:pt idx="10">
                  <c:v>0.48545316956749518</c:v>
                </c:pt>
              </c:numCache>
            </c:numRef>
          </c:yVal>
          <c:smooth val="0"/>
          <c:extLst>
            <c:ext xmlns:c16="http://schemas.microsoft.com/office/drawing/2014/chart" uri="{C3380CC4-5D6E-409C-BE32-E72D297353CC}">
              <c16:uniqueId val="{00000000-204C-43D6-A5D5-B6A0B90C02CE}"/>
            </c:ext>
          </c:extLst>
        </c:ser>
        <c:ser>
          <c:idx val="1"/>
          <c:order val="1"/>
          <c:tx>
            <c:strRef>
              <c:f>Sheet1!$C$1</c:f>
              <c:strCache>
                <c:ptCount val="1"/>
                <c:pt idx="0">
                  <c:v>Forecast</c:v>
                </c:pt>
              </c:strCache>
            </c:strRef>
          </c:tx>
          <c:spPr>
            <a:ln w="38100" cap="rnd">
              <a:solidFill>
                <a:schemeClr val="accent2"/>
              </a:solidFill>
              <a:round/>
            </a:ln>
            <a:effectLst/>
          </c:spPr>
          <c:marker>
            <c:symbol val="circle"/>
            <c:size val="8"/>
            <c:spPr>
              <a:solidFill>
                <a:schemeClr val="accent2"/>
              </a:solidFill>
              <a:ln w="9525">
                <a:solidFill>
                  <a:schemeClr val="accent2"/>
                </a:solidFill>
              </a:ln>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00-DAD6-43A7-9EAD-8879C4D9C6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Sheet1!$C$2:$C$13</c:f>
              <c:numCache>
                <c:formatCode>General</c:formatCode>
                <c:ptCount val="12"/>
                <c:pt idx="10" formatCode="0%">
                  <c:v>0.48545316956749518</c:v>
                </c:pt>
                <c:pt idx="11" formatCode="0%">
                  <c:v>0.57021980724914667</c:v>
                </c:pt>
              </c:numCache>
            </c:numRef>
          </c:yVal>
          <c:smooth val="0"/>
          <c:extLst>
            <c:ext xmlns:c16="http://schemas.microsoft.com/office/drawing/2014/chart" uri="{C3380CC4-5D6E-409C-BE32-E72D297353CC}">
              <c16:uniqueId val="{00000001-204C-43D6-A5D5-B6A0B90C02CE}"/>
            </c:ext>
          </c:extLst>
        </c:ser>
        <c:ser>
          <c:idx val="2"/>
          <c:order val="2"/>
          <c:tx>
            <c:strRef>
              <c:f>Sheet1!$D$1</c:f>
              <c:strCache>
                <c:ptCount val="1"/>
                <c:pt idx="0">
                  <c:v>Target</c:v>
                </c:pt>
              </c:strCache>
            </c:strRef>
          </c:tx>
          <c:spPr>
            <a:ln w="38100" cap="rnd">
              <a:solidFill>
                <a:schemeClr val="accent3"/>
              </a:solidFill>
              <a:round/>
            </a:ln>
            <a:effectLst/>
          </c:spPr>
          <c:marker>
            <c:symbol val="circle"/>
            <c:size val="8"/>
            <c:spPr>
              <a:solidFill>
                <a:schemeClr val="accent3"/>
              </a:solidFill>
              <a:ln w="9525">
                <a:solidFill>
                  <a:schemeClr val="accent3"/>
                </a:solidFill>
              </a:ln>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02-DAD6-43A7-9EAD-8879C4D9C6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Sheet1!$D$2:$D$13</c:f>
              <c:numCache>
                <c:formatCode>General</c:formatCode>
                <c:ptCount val="12"/>
                <c:pt idx="10" formatCode="0%">
                  <c:v>0.48545316956749518</c:v>
                </c:pt>
                <c:pt idx="11" formatCode="0%">
                  <c:v>0.72</c:v>
                </c:pt>
              </c:numCache>
            </c:numRef>
          </c:yVal>
          <c:smooth val="0"/>
          <c:extLst>
            <c:ext xmlns:c16="http://schemas.microsoft.com/office/drawing/2014/chart" uri="{C3380CC4-5D6E-409C-BE32-E72D297353CC}">
              <c16:uniqueId val="{00000002-204C-43D6-A5D5-B6A0B90C02CE}"/>
            </c:ext>
          </c:extLst>
        </c:ser>
        <c:ser>
          <c:idx val="3"/>
          <c:order val="3"/>
          <c:tx>
            <c:strRef>
              <c:f>Sheet1!$E$1</c:f>
              <c:strCache>
                <c:ptCount val="1"/>
                <c:pt idx="0">
                  <c:v>Land Use Alternative</c:v>
                </c:pt>
              </c:strCache>
            </c:strRef>
          </c:tx>
          <c:spPr>
            <a:ln w="38100" cap="rnd">
              <a:solidFill>
                <a:schemeClr val="accent6"/>
              </a:solidFill>
              <a:round/>
            </a:ln>
            <a:effectLst/>
          </c:spPr>
          <c:marker>
            <c:symbol val="circle"/>
            <c:size val="8"/>
            <c:spPr>
              <a:solidFill>
                <a:schemeClr val="accent6"/>
              </a:solidFill>
              <a:ln w="9525">
                <a:solidFill>
                  <a:schemeClr val="accent6"/>
                </a:solidFill>
              </a:ln>
              <a:effectLst/>
            </c:spPr>
          </c:marker>
          <c:dLbls>
            <c:dLbl>
              <c:idx val="10"/>
              <c:layout>
                <c:manualLayout>
                  <c:x val="-2.8985507246376857E-2"/>
                  <c:y val="4.66982799313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6-43A7-9EAD-8879C4D9C6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2035</c:v>
                </c:pt>
              </c:numCache>
            </c:numRef>
          </c:xVal>
          <c:yVal>
            <c:numRef>
              <c:f>Sheet1!$E$2:$E$13</c:f>
              <c:numCache>
                <c:formatCode>General</c:formatCode>
                <c:ptCount val="12"/>
                <c:pt idx="10" formatCode="0%">
                  <c:v>0.48545316956749518</c:v>
                </c:pt>
                <c:pt idx="11" formatCode="0%">
                  <c:v>0.66</c:v>
                </c:pt>
              </c:numCache>
            </c:numRef>
          </c:yVal>
          <c:smooth val="0"/>
          <c:extLst>
            <c:ext xmlns:c16="http://schemas.microsoft.com/office/drawing/2014/chart" uri="{C3380CC4-5D6E-409C-BE32-E72D297353CC}">
              <c16:uniqueId val="{00000000-5E98-4498-9B73-241D1F95C658}"/>
            </c:ext>
          </c:extLst>
        </c:ser>
        <c:dLbls>
          <c:showLegendKey val="0"/>
          <c:showVal val="0"/>
          <c:showCatName val="0"/>
          <c:showSerName val="0"/>
          <c:showPercent val="0"/>
          <c:showBubbleSize val="0"/>
        </c:dLbls>
        <c:axId val="1558679311"/>
        <c:axId val="1560417071"/>
      </c:scatterChart>
      <c:valAx>
        <c:axId val="1558679311"/>
        <c:scaling>
          <c:orientation val="minMax"/>
          <c:max val="2035"/>
          <c:min val="2010"/>
        </c:scaling>
        <c:delete val="0"/>
        <c:axPos val="b"/>
        <c:majorGridlines>
          <c:spPr>
            <a:ln w="9525" cap="flat" cmpd="sng" algn="ctr">
              <a:solidFill>
                <a:srgbClr val="175F7F"/>
              </a:solidFill>
              <a:round/>
            </a:ln>
            <a:effectLst/>
          </c:spPr>
        </c:majorGridlines>
        <c:numFmt formatCode="General"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60417071"/>
        <c:crosses val="autoZero"/>
        <c:crossBetween val="midCat"/>
      </c:valAx>
      <c:valAx>
        <c:axId val="1560417071"/>
        <c:scaling>
          <c:orientation val="minMax"/>
          <c:max val="0.8"/>
        </c:scaling>
        <c:delete val="0"/>
        <c:axPos val="l"/>
        <c:majorGridlines>
          <c:spPr>
            <a:ln w="9525" cap="flat" cmpd="sng" algn="ctr">
              <a:solidFill>
                <a:srgbClr val="175F7F"/>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t>% of Urban Area Housing</a:t>
                </a:r>
                <a:r>
                  <a:rPr lang="en-US" sz="1800" baseline="0" dirty="0"/>
                  <a:t> Near an Urban Center, Corridor, or Neighborhood Center</a:t>
                </a:r>
                <a:endParaRPr lang="en-US" sz="1800" dirty="0"/>
              </a:p>
            </c:rich>
          </c:tx>
          <c:layout>
            <c:manualLayout>
              <c:xMode val="edge"/>
              <c:yMode val="edge"/>
              <c:x val="6.038647342995169E-3"/>
              <c:y val="0.1043024007787949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w="25400" cap="sq"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58679311"/>
        <c:crosses val="autoZero"/>
        <c:crossBetween val="midCat"/>
        <c:majorUnit val="0.1"/>
      </c:valAx>
      <c:spPr>
        <a:noFill/>
        <a:ln>
          <a:noFill/>
        </a:ln>
        <a:effectLst/>
      </c:spPr>
    </c:plotArea>
    <c:legend>
      <c:legendPos val="r"/>
      <c:layout>
        <c:manualLayout>
          <c:xMode val="edge"/>
          <c:yMode val="edge"/>
          <c:x val="0.73915439917836356"/>
          <c:y val="0.59144313771993806"/>
          <c:w val="0.2137441515462741"/>
          <c:h val="0.292852451360937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BF76-BEC9-46CB-ADC6-4E3C0BA9A9BE}"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EBBC5-A219-41DC-9622-1848B4EFDAE0}" type="slidenum">
              <a:rPr lang="en-US" smtClean="0"/>
              <a:t>‹#›</a:t>
            </a:fld>
            <a:endParaRPr lang="en-US"/>
          </a:p>
        </p:txBody>
      </p:sp>
    </p:spTree>
    <p:extLst>
      <p:ext uri="{BB962C8B-B14F-4D97-AF65-F5344CB8AC3E}">
        <p14:creationId xmlns:p14="http://schemas.microsoft.com/office/powerpoint/2010/main" val="148885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MahiMahi\common\GUEST\UrbanCorridors\CorridorsRevisited2017\Center&amp;CorridorInvestments2011-2017.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1A0DD-0880-437A-95C4-A5963DB6733D}" type="slidenum">
              <a:rPr lang="en-US" smtClean="0"/>
              <a:t>3</a:t>
            </a:fld>
            <a:endParaRPr lang="en-US"/>
          </a:p>
        </p:txBody>
      </p:sp>
    </p:spTree>
    <p:extLst>
      <p:ext uri="{BB962C8B-B14F-4D97-AF65-F5344CB8AC3E}">
        <p14:creationId xmlns:p14="http://schemas.microsoft.com/office/powerpoint/2010/main" val="83490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in downtowns and corridors offset by housing elsewhere in the urban areas</a:t>
            </a:r>
          </a:p>
          <a:p>
            <a:r>
              <a:rPr lang="en-US" dirty="0"/>
              <a:t>Silver Hawk subdivision</a:t>
            </a:r>
          </a:p>
          <a:p>
            <a:r>
              <a:rPr lang="en-US" dirty="0"/>
              <a:t>Model was updated to address recent development reg/development pattern changes. Improved the outlook but did not get us all the way there.</a:t>
            </a:r>
          </a:p>
          <a:p>
            <a:endParaRPr lang="en-US" dirty="0"/>
          </a:p>
        </p:txBody>
      </p:sp>
      <p:sp>
        <p:nvSpPr>
          <p:cNvPr id="4" name="Slide Number Placeholder 3"/>
          <p:cNvSpPr>
            <a:spLocks noGrp="1"/>
          </p:cNvSpPr>
          <p:nvPr>
            <p:ph type="sldNum" sz="quarter" idx="5"/>
          </p:nvPr>
        </p:nvSpPr>
        <p:spPr/>
        <p:txBody>
          <a:bodyPr/>
          <a:lstStyle/>
          <a:p>
            <a:fld id="{6691A0DD-0880-437A-95C4-A5963DB6733D}" type="slidenum">
              <a:rPr lang="en-US" smtClean="0"/>
              <a:t>16</a:t>
            </a:fld>
            <a:endParaRPr lang="en-US"/>
          </a:p>
        </p:txBody>
      </p:sp>
    </p:spTree>
    <p:extLst>
      <p:ext uri="{BB962C8B-B14F-4D97-AF65-F5344CB8AC3E}">
        <p14:creationId xmlns:p14="http://schemas.microsoft.com/office/powerpoint/2010/main" val="17333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must be a more effective community development partner if this region’s urban vision is to be realized.”</a:t>
            </a:r>
          </a:p>
          <a:p>
            <a:endParaRPr lang="en-US" dirty="0"/>
          </a:p>
        </p:txBody>
      </p:sp>
      <p:sp>
        <p:nvSpPr>
          <p:cNvPr id="4" name="Slide Number Placeholder 3"/>
          <p:cNvSpPr>
            <a:spLocks noGrp="1"/>
          </p:cNvSpPr>
          <p:nvPr>
            <p:ph type="sldNum" sz="quarter" idx="5"/>
          </p:nvPr>
        </p:nvSpPr>
        <p:spPr/>
        <p:txBody>
          <a:bodyPr/>
          <a:lstStyle/>
          <a:p>
            <a:fld id="{6691A0DD-0880-437A-95C4-A5963DB6733D}" type="slidenum">
              <a:rPr lang="en-US" smtClean="0"/>
              <a:t>17</a:t>
            </a:fld>
            <a:endParaRPr lang="en-US"/>
          </a:p>
        </p:txBody>
      </p:sp>
    </p:spTree>
    <p:extLst>
      <p:ext uri="{BB962C8B-B14F-4D97-AF65-F5344CB8AC3E}">
        <p14:creationId xmlns:p14="http://schemas.microsoft.com/office/powerpoint/2010/main" val="160673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By reducing sprawl, adding more housing units, and, ideally, cutting down transit times, building density tackles a key side effect of rising costs: the movement of affordable housing farther away from opportunity.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Increased density means more opportunities for walkable neighborhoods and car-free transit, which would cut pollution. Density means shorter commutes and less driving, leading to less congestion, fewer road fatalities, and improved health outcomes from cleaner 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1EBBC5-A219-41DC-9622-1848B4EFDAE0}" type="slidenum">
              <a:rPr lang="en-US" smtClean="0"/>
              <a:t>4</a:t>
            </a:fld>
            <a:endParaRPr lang="en-US"/>
          </a:p>
        </p:txBody>
      </p:sp>
    </p:spTree>
    <p:extLst>
      <p:ext uri="{BB962C8B-B14F-4D97-AF65-F5344CB8AC3E}">
        <p14:creationId xmlns:p14="http://schemas.microsoft.com/office/powerpoint/2010/main" val="387357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By reducing sprawl, adding more housing units, and, ideally, cutting down transit times, building density tackles a key side effect of rising costs: the movement of affordable housing farther away from opportunity.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Increased density means more opportunities for walkable neighborhoods and car-free transit, which would cut pollution. Density means shorter commutes and less driving, leading to less congestion, fewer road fatalities, and improved health outcomes from cleaner 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1EBBC5-A219-41DC-9622-1848B4EFDAE0}" type="slidenum">
              <a:rPr lang="en-US" smtClean="0"/>
              <a:t>5</a:t>
            </a:fld>
            <a:endParaRPr lang="en-US"/>
          </a:p>
        </p:txBody>
      </p:sp>
    </p:spTree>
    <p:extLst>
      <p:ext uri="{BB962C8B-B14F-4D97-AF65-F5344CB8AC3E}">
        <p14:creationId xmlns:p14="http://schemas.microsoft.com/office/powerpoint/2010/main" val="262515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By reducing sprawl, adding more housing units, and, ideally, cutting down transit times, building density tackles a key side effect of rising costs: the movement of affordable housing farther away from opportunity.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Increased density means more opportunities for walkable neighborhoods and car-free transit, which would cut pollution. Density means shorter commutes and less driving, leading to less congestion, fewer road fatalities, and improved health outcomes from cleaner air.</a:t>
            </a:r>
          </a:p>
          <a:p>
            <a:pPr marL="0" marR="0">
              <a:lnSpc>
                <a:spcPct val="107000"/>
              </a:lnSpc>
              <a:spcBef>
                <a:spcPts val="0"/>
              </a:spcBef>
              <a:spcAft>
                <a:spcPts val="800"/>
              </a:spcAft>
            </a:pPr>
            <a:endPar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3200" dirty="0"/>
              <a:t> </a:t>
            </a:r>
            <a:r>
              <a:rPr lang="en-US" sz="2000" b="1" dirty="0">
                <a:solidFill>
                  <a:schemeClr val="accent2"/>
                </a:solidFill>
              </a:rPr>
              <a:t>- 10% </a:t>
            </a:r>
            <a:r>
              <a:rPr lang="en-US" sz="3200" dirty="0"/>
              <a:t>total GHG emissions</a:t>
            </a:r>
            <a:r>
              <a:rPr lang="en-US" sz="3200" baseline="30000" dirty="0">
                <a:solidFill>
                  <a:schemeClr val="accent1"/>
                </a:solidFill>
              </a:rPr>
              <a:t>1</a:t>
            </a:r>
          </a:p>
          <a:p>
            <a:pPr marL="0" marR="0">
              <a:lnSpc>
                <a:spcPct val="107000"/>
              </a:lnSpc>
              <a:spcBef>
                <a:spcPts val="0"/>
              </a:spcBef>
              <a:spcAft>
                <a:spcPts val="800"/>
              </a:spcAft>
            </a:pPr>
            <a:r>
              <a:rPr lang="en-US" sz="1800" dirty="0">
                <a:solidFill>
                  <a:srgbClr val="3B3B3B"/>
                </a:solidFill>
                <a:effectLst/>
                <a:latin typeface="Georgia" panose="02040502050405020303" pitchFamily="18" charset="0"/>
                <a:ea typeface="Calibri" panose="020F0502020204030204" pitchFamily="34" charset="0"/>
                <a:cs typeface="Times New Roman" panose="02020603050405020304" pitchFamily="18" charset="0"/>
              </a:rPr>
              <a:t>- 6% VMT reduction in TCMP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1EBBC5-A219-41DC-9622-1848B4EFDAE0}" type="slidenum">
              <a:rPr lang="en-US" smtClean="0"/>
              <a:t>6</a:t>
            </a:fld>
            <a:endParaRPr lang="en-US"/>
          </a:p>
        </p:txBody>
      </p:sp>
    </p:spTree>
    <p:extLst>
      <p:ext uri="{BB962C8B-B14F-4D97-AF65-F5344CB8AC3E}">
        <p14:creationId xmlns:p14="http://schemas.microsoft.com/office/powerpoint/2010/main" val="30486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mn-lt"/>
                <a:ea typeface="+mn-ea"/>
                <a:cs typeface="+mn-cs"/>
                <a:hlinkClick r:id="rId3"/>
              </a:rPr>
              <a:t>K:\GUEST\UrbanCorridors\CorridorsRevisited2017</a:t>
            </a:r>
            <a:r>
              <a:rPr lang="en-US" sz="1200" kern="1200">
                <a:solidFill>
                  <a:schemeClr val="tx1"/>
                </a:solidFill>
                <a:effectLst/>
                <a:latin typeface="+mn-lt"/>
                <a:ea typeface="+mn-ea"/>
                <a:cs typeface="+mn-cs"/>
              </a:rPr>
              <a:t> </a:t>
            </a:r>
            <a:endParaRPr lang="en-US"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68012132-9792-4279-8CFA-F374835D4F6B}" type="slidenum">
              <a:rPr lang="en-US" smtClean="0"/>
              <a:pPr/>
              <a:t>9</a:t>
            </a:fld>
            <a:endParaRPr lang="en-US"/>
          </a:p>
        </p:txBody>
      </p:sp>
    </p:spTree>
    <p:extLst>
      <p:ext uri="{BB962C8B-B14F-4D97-AF65-F5344CB8AC3E}">
        <p14:creationId xmlns:p14="http://schemas.microsoft.com/office/powerpoint/2010/main" val="355641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5"/>
          </p:nvPr>
        </p:nvSpPr>
        <p:spPr/>
        <p:txBody>
          <a:bodyPr/>
          <a:lstStyle/>
          <a:p>
            <a:fld id="{6691A0DD-0880-437A-95C4-A5963DB6733D}" type="slidenum">
              <a:rPr lang="en-US" smtClean="0"/>
              <a:t>10</a:t>
            </a:fld>
            <a:endParaRPr lang="en-US" dirty="0"/>
          </a:p>
        </p:txBody>
      </p:sp>
    </p:spTree>
    <p:extLst>
      <p:ext uri="{BB962C8B-B14F-4D97-AF65-F5344CB8AC3E}">
        <p14:creationId xmlns:p14="http://schemas.microsoft.com/office/powerpoint/2010/main" val="337502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6691A0DD-0880-437A-95C4-A5963DB6733D}" type="slidenum">
              <a:rPr lang="en-US" smtClean="0"/>
              <a:t>11</a:t>
            </a:fld>
            <a:endParaRPr lang="en-US" dirty="0"/>
          </a:p>
        </p:txBody>
      </p:sp>
    </p:spTree>
    <p:extLst>
      <p:ext uri="{BB962C8B-B14F-4D97-AF65-F5344CB8AC3E}">
        <p14:creationId xmlns:p14="http://schemas.microsoft.com/office/powerpoint/2010/main" val="350238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6691A0DD-0880-437A-95C4-A5963DB6733D}" type="slidenum">
              <a:rPr lang="en-US" smtClean="0"/>
              <a:t>12</a:t>
            </a:fld>
            <a:endParaRPr lang="en-US" dirty="0"/>
          </a:p>
        </p:txBody>
      </p:sp>
    </p:spTree>
    <p:extLst>
      <p:ext uri="{BB962C8B-B14F-4D97-AF65-F5344CB8AC3E}">
        <p14:creationId xmlns:p14="http://schemas.microsoft.com/office/powerpoint/2010/main" val="216026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5"/>
          </p:nvPr>
        </p:nvSpPr>
        <p:spPr/>
        <p:txBody>
          <a:bodyPr/>
          <a:lstStyle/>
          <a:p>
            <a:fld id="{6691A0DD-0880-437A-95C4-A5963DB6733D}" type="slidenum">
              <a:rPr lang="en-US" smtClean="0"/>
              <a:t>13</a:t>
            </a:fld>
            <a:endParaRPr lang="en-US"/>
          </a:p>
        </p:txBody>
      </p:sp>
    </p:spTree>
    <p:extLst>
      <p:ext uri="{BB962C8B-B14F-4D97-AF65-F5344CB8AC3E}">
        <p14:creationId xmlns:p14="http://schemas.microsoft.com/office/powerpoint/2010/main" val="7914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04ECA6-1B4F-484C-BA41-0783C93810E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E1336-C8DE-4354-8B08-9A73BBD56E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15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4ECA6-1B4F-484C-BA41-0783C93810E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347502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4ECA6-1B4F-484C-BA41-0783C93810E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20626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4ECA6-1B4F-484C-BA41-0783C93810E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80604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4ECA6-1B4F-484C-BA41-0783C93810E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E1336-C8DE-4354-8B08-9A73BBD56E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5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4ECA6-1B4F-484C-BA41-0783C93810EB}"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17683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04ECA6-1B4F-484C-BA41-0783C93810EB}"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97345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04ECA6-1B4F-484C-BA41-0783C93810EB}"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396610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04ECA6-1B4F-484C-BA41-0783C93810EB}" type="datetimeFigureOut">
              <a:rPr lang="en-US" smtClean="0"/>
              <a:t>9/28/2021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263177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04ECA6-1B4F-484C-BA41-0783C93810EB}" type="datetimeFigureOut">
              <a:rPr lang="en-US" smtClean="0"/>
              <a:t>9/28/2021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EE1336-C8DE-4354-8B08-9A73BBD56E32}" type="slidenum">
              <a:rPr lang="en-US" smtClean="0"/>
              <a:t>‹#›</a:t>
            </a:fld>
            <a:endParaRPr lang="en-US"/>
          </a:p>
        </p:txBody>
      </p:sp>
    </p:spTree>
    <p:extLst>
      <p:ext uri="{BB962C8B-B14F-4D97-AF65-F5344CB8AC3E}">
        <p14:creationId xmlns:p14="http://schemas.microsoft.com/office/powerpoint/2010/main" val="182451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4ECA6-1B4F-484C-BA41-0783C93810EB}"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E1336-C8DE-4354-8B08-9A73BBD56E32}" type="slidenum">
              <a:rPr lang="en-US" smtClean="0"/>
              <a:t>‹#›</a:t>
            </a:fld>
            <a:endParaRPr lang="en-US"/>
          </a:p>
        </p:txBody>
      </p:sp>
    </p:spTree>
    <p:extLst>
      <p:ext uri="{BB962C8B-B14F-4D97-AF65-F5344CB8AC3E}">
        <p14:creationId xmlns:p14="http://schemas.microsoft.com/office/powerpoint/2010/main" val="166514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04ECA6-1B4F-484C-BA41-0783C93810EB}" type="datetimeFigureOut">
              <a:rPr lang="en-US" smtClean="0"/>
              <a:t>9/28/2021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EE1336-C8DE-4354-8B08-9A73BBD56E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15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rpc.org/DocumentCenter/View/778/Preferred-Land-Use-Scenario-and-Key-Indicator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sdot.wa.gov/planning/studies/i5/tumwater-mounts-road/hom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D842-4ADA-41FC-A24B-0D1FD322EB7F}"/>
              </a:ext>
            </a:extLst>
          </p:cNvPr>
          <p:cNvSpPr>
            <a:spLocks noGrp="1"/>
          </p:cNvSpPr>
          <p:nvPr>
            <p:ph type="ctrTitle"/>
          </p:nvPr>
        </p:nvSpPr>
        <p:spPr/>
        <p:txBody>
          <a:bodyPr/>
          <a:lstStyle/>
          <a:p>
            <a:r>
              <a:rPr lang="en-US" dirty="0"/>
              <a:t>Urban Centers &amp; Corridors Strategy</a:t>
            </a:r>
          </a:p>
        </p:txBody>
      </p:sp>
      <p:sp>
        <p:nvSpPr>
          <p:cNvPr id="3" name="Subtitle 2">
            <a:extLst>
              <a:ext uri="{FF2B5EF4-FFF2-40B4-BE49-F238E27FC236}">
                <a16:creationId xmlns:a16="http://schemas.microsoft.com/office/drawing/2014/main" id="{43D02AC6-0FC4-4A48-80A4-BDBFBD709AFD}"/>
              </a:ext>
            </a:extLst>
          </p:cNvPr>
          <p:cNvSpPr>
            <a:spLocks noGrp="1"/>
          </p:cNvSpPr>
          <p:nvPr>
            <p:ph type="subTitle" idx="1"/>
          </p:nvPr>
        </p:nvSpPr>
        <p:spPr/>
        <p:txBody>
          <a:bodyPr/>
          <a:lstStyle/>
          <a:p>
            <a:r>
              <a:rPr lang="en-US" dirty="0"/>
              <a:t>Climate Action Steering Committee</a:t>
            </a:r>
          </a:p>
          <a:p>
            <a:r>
              <a:rPr lang="en-US" dirty="0"/>
              <a:t>September 27, 2021</a:t>
            </a:r>
          </a:p>
        </p:txBody>
      </p:sp>
    </p:spTree>
    <p:extLst>
      <p:ext uri="{BB962C8B-B14F-4D97-AF65-F5344CB8AC3E}">
        <p14:creationId xmlns:p14="http://schemas.microsoft.com/office/powerpoint/2010/main" val="318537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B13A-C926-4401-9DE8-7050EC131C36}"/>
              </a:ext>
            </a:extLst>
          </p:cNvPr>
          <p:cNvSpPr>
            <a:spLocks noGrp="1"/>
          </p:cNvSpPr>
          <p:nvPr>
            <p:ph type="title"/>
          </p:nvPr>
        </p:nvSpPr>
        <p:spPr/>
        <p:txBody>
          <a:bodyPr/>
          <a:lstStyle/>
          <a:p>
            <a:r>
              <a:rPr lang="en-US" dirty="0"/>
              <a:t>2021 Buildable Lands Report</a:t>
            </a:r>
          </a:p>
        </p:txBody>
      </p:sp>
      <p:sp>
        <p:nvSpPr>
          <p:cNvPr id="5" name="Text Placeholder 4">
            <a:extLst>
              <a:ext uri="{FF2B5EF4-FFF2-40B4-BE49-F238E27FC236}">
                <a16:creationId xmlns:a16="http://schemas.microsoft.com/office/drawing/2014/main" id="{D75F03FB-8DE8-4DC5-9AC8-192B7B693783}"/>
              </a:ext>
            </a:extLst>
          </p:cNvPr>
          <p:cNvSpPr>
            <a:spLocks noGrp="1"/>
          </p:cNvSpPr>
          <p:nvPr>
            <p:ph type="body" idx="1"/>
          </p:nvPr>
        </p:nvSpPr>
        <p:spPr/>
        <p:txBody>
          <a:bodyPr>
            <a:normAutofit/>
          </a:bodyPr>
          <a:lstStyle/>
          <a:p>
            <a:r>
              <a:rPr lang="en-US" sz="2400" b="1" dirty="0"/>
              <a:t>Volume I: GMA Goals</a:t>
            </a:r>
          </a:p>
        </p:txBody>
      </p:sp>
      <p:sp>
        <p:nvSpPr>
          <p:cNvPr id="4" name="Content Placeholder 4">
            <a:extLst>
              <a:ext uri="{FF2B5EF4-FFF2-40B4-BE49-F238E27FC236}">
                <a16:creationId xmlns:a16="http://schemas.microsoft.com/office/drawing/2014/main" id="{B6BE861E-D786-43D1-875A-87C84B2413F1}"/>
              </a:ext>
            </a:extLst>
          </p:cNvPr>
          <p:cNvSpPr>
            <a:spLocks noGrp="1"/>
          </p:cNvSpPr>
          <p:nvPr>
            <p:ph sz="half" idx="2"/>
          </p:nvPr>
        </p:nvSpPr>
        <p:spPr/>
        <p:txBody>
          <a:bodyPr>
            <a:normAutofit fontScale="77500" lnSpcReduction="20000"/>
          </a:bodyPr>
          <a:lstStyle/>
          <a:p>
            <a:pPr marL="228600" indent="-228600">
              <a:lnSpc>
                <a:spcPct val="120000"/>
              </a:lnSpc>
              <a:spcBef>
                <a:spcPts val="1200"/>
              </a:spcBef>
              <a:buFont typeface="+mj-lt"/>
              <a:buAutoNum type="arabicPeriod"/>
            </a:pPr>
            <a:r>
              <a:rPr lang="en-US" b="1" dirty="0">
                <a:latin typeface="Calibri" panose="020F0502020204030204" pitchFamily="34" charset="0"/>
                <a:cs typeface="Calibri" panose="020F0502020204030204" pitchFamily="34" charset="0"/>
              </a:rPr>
              <a:t>Achieved Densities</a:t>
            </a:r>
            <a:br>
              <a:rPr lang="en-US" dirty="0"/>
            </a:br>
            <a:r>
              <a:rPr lang="en-US" sz="2600" dirty="0"/>
              <a:t>Are we achieving urban-level residential densities in Urban Growth Areas?</a:t>
            </a:r>
          </a:p>
          <a:p>
            <a:pPr marL="228600" indent="-228600">
              <a:lnSpc>
                <a:spcPct val="120000"/>
              </a:lnSpc>
              <a:spcBef>
                <a:spcPts val="1200"/>
              </a:spcBef>
              <a:buFont typeface="+mj-lt"/>
              <a:buAutoNum type="arabicPeriod"/>
            </a:pPr>
            <a:r>
              <a:rPr lang="en-US" b="1" dirty="0">
                <a:latin typeface="Calibri" panose="020F0502020204030204" pitchFamily="34" charset="0"/>
                <a:cs typeface="Calibri" panose="020F0502020204030204" pitchFamily="34" charset="0"/>
              </a:rPr>
              <a:t>Urban Capacity</a:t>
            </a:r>
            <a:br>
              <a:rPr lang="en-US" dirty="0"/>
            </a:br>
            <a:r>
              <a:rPr lang="en-US" sz="2600" dirty="0"/>
              <a:t>Is there sufficient buildable land in the urban areas to accommodate 20 years of residential and commercial/industrial growth?</a:t>
            </a:r>
          </a:p>
          <a:p>
            <a:pPr marL="228600" indent="-228600">
              <a:lnSpc>
                <a:spcPct val="120000"/>
              </a:lnSpc>
              <a:spcBef>
                <a:spcPts val="1200"/>
              </a:spcBef>
              <a:buFont typeface="+mj-lt"/>
              <a:buAutoNum type="arabicPeriod"/>
            </a:pPr>
            <a:r>
              <a:rPr lang="en-US" b="1" dirty="0">
                <a:latin typeface="Calibri" panose="020F0502020204030204" pitchFamily="34" charset="0"/>
                <a:cs typeface="Calibri" panose="020F0502020204030204" pitchFamily="34" charset="0"/>
              </a:rPr>
              <a:t>Rural Areas</a:t>
            </a:r>
            <a:br>
              <a:rPr lang="en-US" dirty="0"/>
            </a:br>
            <a:r>
              <a:rPr lang="en-US" sz="2600" dirty="0"/>
              <a:t>Evaluation of rural residential densities</a:t>
            </a:r>
          </a:p>
        </p:txBody>
      </p:sp>
      <p:sp>
        <p:nvSpPr>
          <p:cNvPr id="13" name="Text Placeholder 12">
            <a:extLst>
              <a:ext uri="{FF2B5EF4-FFF2-40B4-BE49-F238E27FC236}">
                <a16:creationId xmlns:a16="http://schemas.microsoft.com/office/drawing/2014/main" id="{9368C4AC-508C-428B-8A1B-0361639FD0BC}"/>
              </a:ext>
            </a:extLst>
          </p:cNvPr>
          <p:cNvSpPr>
            <a:spLocks noGrp="1"/>
          </p:cNvSpPr>
          <p:nvPr>
            <p:ph type="body" sz="quarter" idx="3"/>
          </p:nvPr>
        </p:nvSpPr>
        <p:spPr/>
        <p:txBody>
          <a:bodyPr>
            <a:normAutofit/>
          </a:bodyPr>
          <a:lstStyle/>
          <a:p>
            <a:r>
              <a:rPr lang="en-US" sz="2400" b="1" dirty="0"/>
              <a:t>Volume II: Regional Goals</a:t>
            </a:r>
          </a:p>
        </p:txBody>
      </p:sp>
      <p:sp>
        <p:nvSpPr>
          <p:cNvPr id="14" name="Content Placeholder 13">
            <a:extLst>
              <a:ext uri="{FF2B5EF4-FFF2-40B4-BE49-F238E27FC236}">
                <a16:creationId xmlns:a16="http://schemas.microsoft.com/office/drawing/2014/main" id="{62A25168-0B91-4E7B-8EEA-E7AA348D447A}"/>
              </a:ext>
            </a:extLst>
          </p:cNvPr>
          <p:cNvSpPr>
            <a:spLocks noGrp="1"/>
          </p:cNvSpPr>
          <p:nvPr>
            <p:ph sz="quarter" idx="4"/>
          </p:nvPr>
        </p:nvSpPr>
        <p:spPr>
          <a:xfrm>
            <a:off x="6295708" y="2582334"/>
            <a:ext cx="4859971" cy="3378200"/>
          </a:xfrm>
        </p:spPr>
        <p:txBody>
          <a:bodyPr>
            <a:normAutofit fontScale="77500" lnSpcReduction="20000"/>
          </a:bodyPr>
          <a:lstStyle/>
          <a:p>
            <a:pPr>
              <a:lnSpc>
                <a:spcPct val="120000"/>
              </a:lnSpc>
            </a:pPr>
            <a:r>
              <a:rPr lang="en-US" b="1" dirty="0">
                <a:latin typeface="Calibri" panose="020F0502020204030204" pitchFamily="34" charset="0"/>
                <a:cs typeface="Calibri" panose="020F0502020204030204" pitchFamily="34" charset="0"/>
              </a:rPr>
              <a:t>Sustainable Thurston</a:t>
            </a:r>
          </a:p>
          <a:p>
            <a:pPr marL="228600" indent="-228600">
              <a:lnSpc>
                <a:spcPct val="120000"/>
              </a:lnSpc>
              <a:spcBef>
                <a:spcPts val="0"/>
              </a:spcBef>
            </a:pPr>
            <a:r>
              <a:rPr lang="en-US" sz="2600" dirty="0"/>
              <a:t>At least 95% of new housing between 2010 and 2035 in the urban areas</a:t>
            </a:r>
          </a:p>
          <a:p>
            <a:pPr marL="228600" indent="-228600">
              <a:lnSpc>
                <a:spcPct val="120000"/>
              </a:lnSpc>
              <a:spcBef>
                <a:spcPts val="0"/>
              </a:spcBef>
            </a:pPr>
            <a:r>
              <a:rPr lang="en-US" sz="2600" dirty="0"/>
              <a:t>72% of urban area housing within ½ mile of an urban center, urban corridor, or neighborhood center</a:t>
            </a:r>
          </a:p>
        </p:txBody>
      </p:sp>
      <p:sp>
        <p:nvSpPr>
          <p:cNvPr id="6" name="Slide Number Placeholder 5">
            <a:extLst>
              <a:ext uri="{FF2B5EF4-FFF2-40B4-BE49-F238E27FC236}">
                <a16:creationId xmlns:a16="http://schemas.microsoft.com/office/drawing/2014/main" id="{E31AD56D-23F4-470C-9034-647F36E3C3B8}"/>
              </a:ext>
            </a:extLst>
          </p:cNvPr>
          <p:cNvSpPr>
            <a:spLocks noGrp="1"/>
          </p:cNvSpPr>
          <p:nvPr>
            <p:ph type="sldNum" sz="quarter" idx="12"/>
          </p:nvPr>
        </p:nvSpPr>
        <p:spPr/>
        <p:txBody>
          <a:bodyPr/>
          <a:lstStyle/>
          <a:p>
            <a:fld id="{1A3FF532-91E4-4A39-AB72-10C437065672}" type="slidenum">
              <a:rPr lang="en-US" smtClean="0"/>
              <a:pPr/>
              <a:t>10</a:t>
            </a:fld>
            <a:endParaRPr lang="en-US" dirty="0"/>
          </a:p>
        </p:txBody>
      </p:sp>
      <p:pic>
        <p:nvPicPr>
          <p:cNvPr id="8" name="Graphic 7" descr="Checkmark">
            <a:extLst>
              <a:ext uri="{FF2B5EF4-FFF2-40B4-BE49-F238E27FC236}">
                <a16:creationId xmlns:a16="http://schemas.microsoft.com/office/drawing/2014/main" id="{751F3E79-4AD7-4444-ABAC-03576AC08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411" y="2484055"/>
            <a:ext cx="457200" cy="457200"/>
          </a:xfrm>
          <a:prstGeom prst="rect">
            <a:avLst/>
          </a:prstGeom>
        </p:spPr>
      </p:pic>
      <p:pic>
        <p:nvPicPr>
          <p:cNvPr id="9" name="Graphic 8" descr="Checkmark">
            <a:extLst>
              <a:ext uri="{FF2B5EF4-FFF2-40B4-BE49-F238E27FC236}">
                <a16:creationId xmlns:a16="http://schemas.microsoft.com/office/drawing/2014/main" id="{713AAF9E-78E7-4A22-9D14-1D733B5A0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371" y="3590270"/>
            <a:ext cx="457200" cy="457200"/>
          </a:xfrm>
          <a:prstGeom prst="rect">
            <a:avLst/>
          </a:prstGeom>
        </p:spPr>
      </p:pic>
      <p:pic>
        <p:nvPicPr>
          <p:cNvPr id="11" name="Graphic 10" descr="Checkmark">
            <a:extLst>
              <a:ext uri="{FF2B5EF4-FFF2-40B4-BE49-F238E27FC236}">
                <a16:creationId xmlns:a16="http://schemas.microsoft.com/office/drawing/2014/main" id="{60E95547-F442-4673-9AAB-5870A3C70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371" y="5298035"/>
            <a:ext cx="457200" cy="457200"/>
          </a:xfrm>
          <a:prstGeom prst="rect">
            <a:avLst/>
          </a:prstGeom>
        </p:spPr>
      </p:pic>
      <p:sp>
        <p:nvSpPr>
          <p:cNvPr id="3" name="Multiplication Sign 2">
            <a:extLst>
              <a:ext uri="{FF2B5EF4-FFF2-40B4-BE49-F238E27FC236}">
                <a16:creationId xmlns:a16="http://schemas.microsoft.com/office/drawing/2014/main" id="{08F5AF08-43C6-4508-A1F3-D35C97B4B965}"/>
              </a:ext>
            </a:extLst>
          </p:cNvPr>
          <p:cNvSpPr/>
          <p:nvPr/>
        </p:nvSpPr>
        <p:spPr>
          <a:xfrm>
            <a:off x="5875400" y="2473642"/>
            <a:ext cx="563123" cy="629789"/>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8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B13A-C926-4401-9DE8-7050EC131C36}"/>
              </a:ext>
            </a:extLst>
          </p:cNvPr>
          <p:cNvSpPr>
            <a:spLocks noGrp="1"/>
          </p:cNvSpPr>
          <p:nvPr>
            <p:ph type="title"/>
          </p:nvPr>
        </p:nvSpPr>
        <p:spPr/>
        <p:txBody>
          <a:bodyPr/>
          <a:lstStyle/>
          <a:p>
            <a:r>
              <a:rPr lang="en-US" dirty="0"/>
              <a:t>Sustainable Thurston Target 1</a:t>
            </a:r>
          </a:p>
        </p:txBody>
      </p:sp>
      <p:graphicFrame>
        <p:nvGraphicFramePr>
          <p:cNvPr id="11" name="Content Placeholder 10">
            <a:extLst>
              <a:ext uri="{FF2B5EF4-FFF2-40B4-BE49-F238E27FC236}">
                <a16:creationId xmlns:a16="http://schemas.microsoft.com/office/drawing/2014/main" id="{52B3A00D-8629-4530-8D67-CAD8524472C9}"/>
              </a:ext>
            </a:extLst>
          </p:cNvPr>
          <p:cNvGraphicFramePr>
            <a:graphicFrameLocks noGrp="1"/>
          </p:cNvGraphicFramePr>
          <p:nvPr>
            <p:ph sz="half" idx="1"/>
          </p:nvPr>
        </p:nvGraphicFramePr>
        <p:xfrm>
          <a:off x="838200" y="1825625"/>
          <a:ext cx="502443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A1AC0F1C-4F46-4E7C-B71B-E0C323DD7B46}"/>
              </a:ext>
            </a:extLst>
          </p:cNvPr>
          <p:cNvSpPr>
            <a:spLocks noGrp="1"/>
          </p:cNvSpPr>
          <p:nvPr>
            <p:ph sz="half" idx="2"/>
          </p:nvPr>
        </p:nvSpPr>
        <p:spPr/>
        <p:txBody>
          <a:bodyPr anchor="ctr"/>
          <a:lstStyle/>
          <a:p>
            <a:pPr marL="0" indent="0">
              <a:buNone/>
            </a:pPr>
            <a:r>
              <a:rPr lang="en-US" b="1" dirty="0">
                <a:solidFill>
                  <a:schemeClr val="accent6"/>
                </a:solidFill>
                <a:latin typeface="+mj-lt"/>
              </a:rPr>
              <a:t>Target</a:t>
            </a:r>
          </a:p>
          <a:p>
            <a:pPr marL="0" indent="0">
              <a:buNone/>
            </a:pPr>
            <a:r>
              <a:rPr lang="en-US" dirty="0"/>
              <a:t>At least 95% of new housing between 2010 and 2035 in the urban areas</a:t>
            </a:r>
          </a:p>
          <a:p>
            <a:pPr marL="0" indent="0">
              <a:buNone/>
            </a:pPr>
            <a:endParaRPr lang="en-US" dirty="0"/>
          </a:p>
        </p:txBody>
      </p:sp>
      <p:sp>
        <p:nvSpPr>
          <p:cNvPr id="6" name="Slide Number Placeholder 5">
            <a:extLst>
              <a:ext uri="{FF2B5EF4-FFF2-40B4-BE49-F238E27FC236}">
                <a16:creationId xmlns:a16="http://schemas.microsoft.com/office/drawing/2014/main" id="{E31AD56D-23F4-470C-9034-647F36E3C3B8}"/>
              </a:ext>
            </a:extLst>
          </p:cNvPr>
          <p:cNvSpPr>
            <a:spLocks noGrp="1"/>
          </p:cNvSpPr>
          <p:nvPr>
            <p:ph type="sldNum" sz="quarter" idx="12"/>
          </p:nvPr>
        </p:nvSpPr>
        <p:spPr/>
        <p:txBody>
          <a:bodyPr/>
          <a:lstStyle/>
          <a:p>
            <a:fld id="{1A3FF532-91E4-4A39-AB72-10C437065672}" type="slidenum">
              <a:rPr lang="en-US" smtClean="0"/>
              <a:pPr/>
              <a:t>11</a:t>
            </a:fld>
            <a:endParaRPr lang="en-US" dirty="0"/>
          </a:p>
        </p:txBody>
      </p:sp>
      <p:sp>
        <p:nvSpPr>
          <p:cNvPr id="7" name="Text Placeholder 6">
            <a:extLst>
              <a:ext uri="{FF2B5EF4-FFF2-40B4-BE49-F238E27FC236}">
                <a16:creationId xmlns:a16="http://schemas.microsoft.com/office/drawing/2014/main" id="{B46FCB56-02FA-460A-B762-FC1807E62140}"/>
              </a:ext>
            </a:extLst>
          </p:cNvPr>
          <p:cNvSpPr>
            <a:spLocks noGrp="1"/>
          </p:cNvSpPr>
          <p:nvPr>
            <p:ph type="body" idx="4294967295"/>
          </p:nvPr>
        </p:nvSpPr>
        <p:spPr>
          <a:xfrm>
            <a:off x="0" y="1681163"/>
            <a:ext cx="5024438" cy="823912"/>
          </a:xfrm>
        </p:spPr>
        <p:txBody>
          <a:bodyPr>
            <a:normAutofit/>
          </a:bodyPr>
          <a:lstStyle/>
          <a:p>
            <a:br>
              <a:rPr lang="en-US" dirty="0"/>
            </a:br>
            <a:endParaRPr lang="en-US" dirty="0"/>
          </a:p>
        </p:txBody>
      </p:sp>
    </p:spTree>
    <p:extLst>
      <p:ext uri="{BB962C8B-B14F-4D97-AF65-F5344CB8AC3E}">
        <p14:creationId xmlns:p14="http://schemas.microsoft.com/office/powerpoint/2010/main" val="76475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B13A-C926-4401-9DE8-7050EC131C36}"/>
              </a:ext>
            </a:extLst>
          </p:cNvPr>
          <p:cNvSpPr>
            <a:spLocks noGrp="1"/>
          </p:cNvSpPr>
          <p:nvPr>
            <p:ph type="title"/>
          </p:nvPr>
        </p:nvSpPr>
        <p:spPr/>
        <p:txBody>
          <a:bodyPr/>
          <a:lstStyle/>
          <a:p>
            <a:r>
              <a:rPr lang="en-US" dirty="0"/>
              <a:t>Sustainable Thurston Target 2</a:t>
            </a:r>
          </a:p>
        </p:txBody>
      </p:sp>
      <p:sp>
        <p:nvSpPr>
          <p:cNvPr id="4" name="Content Placeholder 3">
            <a:extLst>
              <a:ext uri="{FF2B5EF4-FFF2-40B4-BE49-F238E27FC236}">
                <a16:creationId xmlns:a16="http://schemas.microsoft.com/office/drawing/2014/main" id="{58075130-85C2-4547-A012-0E69218A30EC}"/>
              </a:ext>
            </a:extLst>
          </p:cNvPr>
          <p:cNvSpPr>
            <a:spLocks noGrp="1"/>
          </p:cNvSpPr>
          <p:nvPr>
            <p:ph sz="half" idx="1"/>
          </p:nvPr>
        </p:nvSpPr>
        <p:spPr/>
        <p:txBody>
          <a:bodyPr anchor="ctr">
            <a:normAutofit/>
          </a:bodyPr>
          <a:lstStyle/>
          <a:p>
            <a:pPr marL="0" indent="0">
              <a:buNone/>
            </a:pPr>
            <a:r>
              <a:rPr lang="en-US" b="1" dirty="0">
                <a:solidFill>
                  <a:schemeClr val="accent6"/>
                </a:solidFill>
                <a:latin typeface="+mj-lt"/>
              </a:rPr>
              <a:t>Target</a:t>
            </a:r>
          </a:p>
          <a:p>
            <a:pPr marL="0" indent="0">
              <a:buNone/>
            </a:pPr>
            <a:r>
              <a:rPr lang="en-US" dirty="0"/>
              <a:t>By 2035, 72% of all households in our urban areas will be within a half-mile of an urban center, corridor, or neighborhood center with access to goods and services to meet some of their daily needs.</a:t>
            </a:r>
          </a:p>
          <a:p>
            <a:endParaRPr lang="en-US" dirty="0"/>
          </a:p>
        </p:txBody>
      </p:sp>
      <p:graphicFrame>
        <p:nvGraphicFramePr>
          <p:cNvPr id="12" name="Content Placeholder 10">
            <a:extLst>
              <a:ext uri="{FF2B5EF4-FFF2-40B4-BE49-F238E27FC236}">
                <a16:creationId xmlns:a16="http://schemas.microsoft.com/office/drawing/2014/main" id="{6A06156F-11FF-4D69-9D2D-B08999BCEE31}"/>
              </a:ext>
            </a:extLst>
          </p:cNvPr>
          <p:cNvGraphicFramePr>
            <a:graphicFrameLocks noGrp="1"/>
          </p:cNvGraphicFramePr>
          <p:nvPr>
            <p:ph sz="half" idx="2"/>
          </p:nvPr>
        </p:nvGraphicFramePr>
        <p:xfrm>
          <a:off x="6319838" y="1825625"/>
          <a:ext cx="5033962"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E31AD56D-23F4-470C-9034-647F36E3C3B8}"/>
              </a:ext>
            </a:extLst>
          </p:cNvPr>
          <p:cNvSpPr>
            <a:spLocks noGrp="1"/>
          </p:cNvSpPr>
          <p:nvPr>
            <p:ph type="sldNum" sz="quarter" idx="12"/>
          </p:nvPr>
        </p:nvSpPr>
        <p:spPr/>
        <p:txBody>
          <a:bodyPr/>
          <a:lstStyle/>
          <a:p>
            <a:fld id="{1A3FF532-91E4-4A39-AB72-10C437065672}" type="slidenum">
              <a:rPr lang="en-US" smtClean="0"/>
              <a:pPr/>
              <a:t>12</a:t>
            </a:fld>
            <a:endParaRPr lang="en-US" dirty="0"/>
          </a:p>
        </p:txBody>
      </p:sp>
    </p:spTree>
    <p:extLst>
      <p:ext uri="{BB962C8B-B14F-4D97-AF65-F5344CB8AC3E}">
        <p14:creationId xmlns:p14="http://schemas.microsoft.com/office/powerpoint/2010/main" val="216772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94A4F9-63C3-4445-9819-D8BB3457F253}"/>
              </a:ext>
            </a:extLst>
          </p:cNvPr>
          <p:cNvSpPr>
            <a:spLocks noGrp="1"/>
          </p:cNvSpPr>
          <p:nvPr>
            <p:ph type="title"/>
          </p:nvPr>
        </p:nvSpPr>
        <p:spPr/>
        <p:txBody>
          <a:bodyPr/>
          <a:lstStyle/>
          <a:p>
            <a:r>
              <a:rPr lang="en-US" dirty="0"/>
              <a:t>Land Use Alternative</a:t>
            </a:r>
          </a:p>
        </p:txBody>
      </p:sp>
      <p:sp>
        <p:nvSpPr>
          <p:cNvPr id="7" name="Content Placeholder 6">
            <a:extLst>
              <a:ext uri="{FF2B5EF4-FFF2-40B4-BE49-F238E27FC236}">
                <a16:creationId xmlns:a16="http://schemas.microsoft.com/office/drawing/2014/main" id="{0CE9647E-976B-49E3-BBAE-2ACC07524CF7}"/>
              </a:ext>
            </a:extLst>
          </p:cNvPr>
          <p:cNvSpPr>
            <a:spLocks noGrp="1"/>
          </p:cNvSpPr>
          <p:nvPr>
            <p:ph idx="1"/>
          </p:nvPr>
        </p:nvSpPr>
        <p:spPr>
          <a:xfrm>
            <a:off x="838200" y="2014103"/>
            <a:ext cx="10515600" cy="4162859"/>
          </a:xfrm>
        </p:spPr>
        <p:txBody>
          <a:bodyPr anchor="t">
            <a:normAutofit/>
          </a:bodyPr>
          <a:lstStyle/>
          <a:p>
            <a:pPr marL="0" indent="0">
              <a:buNone/>
            </a:pPr>
            <a:r>
              <a:rPr lang="en-US" sz="3200" b="1" dirty="0">
                <a:latin typeface="+mj-lt"/>
              </a:rPr>
              <a:t>What if…</a:t>
            </a:r>
          </a:p>
        </p:txBody>
      </p:sp>
      <p:sp>
        <p:nvSpPr>
          <p:cNvPr id="5" name="Slide Number Placeholder 4">
            <a:extLst>
              <a:ext uri="{FF2B5EF4-FFF2-40B4-BE49-F238E27FC236}">
                <a16:creationId xmlns:a16="http://schemas.microsoft.com/office/drawing/2014/main" id="{2B308358-B754-4F78-A21B-54E09FCACFEF}"/>
              </a:ext>
            </a:extLst>
          </p:cNvPr>
          <p:cNvSpPr>
            <a:spLocks noGrp="1"/>
          </p:cNvSpPr>
          <p:nvPr>
            <p:ph type="sldNum" sz="quarter" idx="12"/>
          </p:nvPr>
        </p:nvSpPr>
        <p:spPr/>
        <p:txBody>
          <a:bodyPr/>
          <a:lstStyle/>
          <a:p>
            <a:fld id="{1A3FF532-91E4-4A39-AB72-10C437065672}" type="slidenum">
              <a:rPr lang="en-US" smtClean="0"/>
              <a:pPr/>
              <a:t>13</a:t>
            </a:fld>
            <a:endParaRPr lang="en-US"/>
          </a:p>
        </p:txBody>
      </p:sp>
      <p:graphicFrame>
        <p:nvGraphicFramePr>
          <p:cNvPr id="2" name="Table 2">
            <a:extLst>
              <a:ext uri="{FF2B5EF4-FFF2-40B4-BE49-F238E27FC236}">
                <a16:creationId xmlns:a16="http://schemas.microsoft.com/office/drawing/2014/main" id="{02AB41DE-880B-4EE7-B1CD-FDFF807D70A7}"/>
              </a:ext>
            </a:extLst>
          </p:cNvPr>
          <p:cNvGraphicFramePr>
            <a:graphicFrameLocks noGrp="1"/>
          </p:cNvGraphicFramePr>
          <p:nvPr/>
        </p:nvGraphicFramePr>
        <p:xfrm>
          <a:off x="838200" y="2697480"/>
          <a:ext cx="10515600" cy="3335458"/>
        </p:xfrm>
        <a:graphic>
          <a:graphicData uri="http://schemas.openxmlformats.org/drawingml/2006/table">
            <a:tbl>
              <a:tblPr>
                <a:tableStyleId>{5C22544A-7EE6-4342-B048-85BDC9FD1C3A}</a:tableStyleId>
              </a:tblPr>
              <a:tblGrid>
                <a:gridCol w="2628900">
                  <a:extLst>
                    <a:ext uri="{9D8B030D-6E8A-4147-A177-3AD203B41FA5}">
                      <a16:colId xmlns:a16="http://schemas.microsoft.com/office/drawing/2014/main" val="52191885"/>
                    </a:ext>
                  </a:extLst>
                </a:gridCol>
                <a:gridCol w="2628900">
                  <a:extLst>
                    <a:ext uri="{9D8B030D-6E8A-4147-A177-3AD203B41FA5}">
                      <a16:colId xmlns:a16="http://schemas.microsoft.com/office/drawing/2014/main" val="2310969817"/>
                    </a:ext>
                  </a:extLst>
                </a:gridCol>
                <a:gridCol w="2628900">
                  <a:extLst>
                    <a:ext uri="{9D8B030D-6E8A-4147-A177-3AD203B41FA5}">
                      <a16:colId xmlns:a16="http://schemas.microsoft.com/office/drawing/2014/main" val="1840532171"/>
                    </a:ext>
                  </a:extLst>
                </a:gridCol>
                <a:gridCol w="2628900">
                  <a:extLst>
                    <a:ext uri="{9D8B030D-6E8A-4147-A177-3AD203B41FA5}">
                      <a16:colId xmlns:a16="http://schemas.microsoft.com/office/drawing/2014/main" val="1390909303"/>
                    </a:ext>
                  </a:extLst>
                </a:gridCol>
              </a:tblGrid>
              <a:tr h="33354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Calibri" panose="020F0502020204030204" pitchFamily="34" charset="0"/>
                          <a:cs typeface="Calibri" panose="020F0502020204030204" pitchFamily="34" charset="0"/>
                        </a:rPr>
                        <a:t>More housing in our urban areas</a:t>
                      </a:r>
                    </a:p>
                  </a:txBody>
                  <a:tcPr marL="137160" marR="137160" marT="137160" marB="13716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solidFill>
                      <a:schemeClr val="accent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Calibri" panose="020F0502020204030204" pitchFamily="34" charset="0"/>
                          <a:cs typeface="Calibri" panose="020F0502020204030204" pitchFamily="34" charset="0"/>
                        </a:rPr>
                        <a:t>Higher densities in downtowns &amp; along urban corridors</a:t>
                      </a:r>
                      <a:endParaRPr lang="en-US" sz="2400" b="1" dirty="0">
                        <a:solidFill>
                          <a:schemeClr val="tx1"/>
                        </a:solidFill>
                        <a:latin typeface="Calibri" panose="020F0502020204030204" pitchFamily="34" charset="0"/>
                        <a:cs typeface="Calibri" panose="020F0502020204030204" pitchFamily="34" charset="0"/>
                      </a:endParaRPr>
                    </a:p>
                  </a:txBody>
                  <a:tcPr marL="137160" marR="137160" marT="137160" marB="13716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Calibri" panose="020F0502020204030204" pitchFamily="34" charset="0"/>
                          <a:cs typeface="Calibri" panose="020F0502020204030204" pitchFamily="34" charset="0"/>
                        </a:rPr>
                        <a:t>Neighborhood centers that better served nearby residents</a:t>
                      </a:r>
                      <a:endParaRPr lang="en-US" sz="2400" b="1" dirty="0">
                        <a:solidFill>
                          <a:schemeClr val="tx1"/>
                        </a:solidFill>
                        <a:latin typeface="Calibri" panose="020F0502020204030204" pitchFamily="34" charset="0"/>
                        <a:cs typeface="Calibri" panose="020F0502020204030204" pitchFamily="34" charset="0"/>
                      </a:endParaRPr>
                    </a:p>
                  </a:txBody>
                  <a:tcPr marL="137160" marR="137160" marT="137160" marB="13716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Calibri" panose="020F0502020204030204" pitchFamily="34" charset="0"/>
                          <a:cs typeface="Calibri" panose="020F0502020204030204" pitchFamily="34" charset="0"/>
                        </a:rPr>
                        <a:t>Preserved our farm and timberland</a:t>
                      </a:r>
                      <a:endParaRPr lang="en-US" sz="3200" b="1" dirty="0">
                        <a:solidFill>
                          <a:schemeClr val="tx1"/>
                        </a:solidFill>
                        <a:latin typeface="Calibri" panose="020F0502020204030204" pitchFamily="34" charset="0"/>
                        <a:cs typeface="Calibri" panose="020F0502020204030204" pitchFamily="34" charset="0"/>
                      </a:endParaRPr>
                    </a:p>
                  </a:txBody>
                  <a:tcPr marL="137160" marR="137160" marT="137160" marB="137160" anchor="ctr">
                    <a:lnL w="762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72923340"/>
                  </a:ext>
                </a:extLst>
              </a:tr>
            </a:tbl>
          </a:graphicData>
        </a:graphic>
      </p:graphicFrame>
    </p:spTree>
    <p:extLst>
      <p:ext uri="{BB962C8B-B14F-4D97-AF65-F5344CB8AC3E}">
        <p14:creationId xmlns:p14="http://schemas.microsoft.com/office/powerpoint/2010/main" val="91260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3267-7166-4CA3-9A1F-4D440C294E98}"/>
              </a:ext>
            </a:extLst>
          </p:cNvPr>
          <p:cNvSpPr>
            <a:spLocks noGrp="1"/>
          </p:cNvSpPr>
          <p:nvPr>
            <p:ph type="title"/>
          </p:nvPr>
        </p:nvSpPr>
        <p:spPr/>
        <p:txBody>
          <a:bodyPr>
            <a:normAutofit/>
          </a:bodyPr>
          <a:lstStyle/>
          <a:p>
            <a:r>
              <a:rPr lang="en-US" dirty="0"/>
              <a:t>Sustainable Thurston Target 1</a:t>
            </a:r>
            <a:br>
              <a:rPr lang="en-US" dirty="0"/>
            </a:br>
            <a:r>
              <a:rPr lang="en-US" sz="2700" dirty="0">
                <a:solidFill>
                  <a:schemeClr val="accent6"/>
                </a:solidFill>
              </a:rPr>
              <a:t>At least 95% of new housing between 2010 and 2035 in the urban areas</a:t>
            </a:r>
            <a:endParaRPr lang="en-US" sz="3100" dirty="0"/>
          </a:p>
        </p:txBody>
      </p:sp>
      <p:graphicFrame>
        <p:nvGraphicFramePr>
          <p:cNvPr id="10" name="Content Placeholder 9">
            <a:extLst>
              <a:ext uri="{FF2B5EF4-FFF2-40B4-BE49-F238E27FC236}">
                <a16:creationId xmlns:a16="http://schemas.microsoft.com/office/drawing/2014/main" id="{03C0D223-E71B-4BE2-8666-5788374AC8A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8729642A-58BE-4807-852B-79442DADFDB2}"/>
              </a:ext>
            </a:extLst>
          </p:cNvPr>
          <p:cNvSpPr>
            <a:spLocks noGrp="1"/>
          </p:cNvSpPr>
          <p:nvPr>
            <p:ph type="sldNum" sz="quarter" idx="12"/>
          </p:nvPr>
        </p:nvSpPr>
        <p:spPr/>
        <p:txBody>
          <a:bodyPr/>
          <a:lstStyle/>
          <a:p>
            <a:fld id="{1A3FF532-91E4-4A39-AB72-10C437065672}" type="slidenum">
              <a:rPr lang="en-US" smtClean="0"/>
              <a:t>14</a:t>
            </a:fld>
            <a:endParaRPr lang="en-US"/>
          </a:p>
        </p:txBody>
      </p:sp>
      <p:sp>
        <p:nvSpPr>
          <p:cNvPr id="7" name="TextBox 1">
            <a:extLst>
              <a:ext uri="{FF2B5EF4-FFF2-40B4-BE49-F238E27FC236}">
                <a16:creationId xmlns:a16="http://schemas.microsoft.com/office/drawing/2014/main" id="{D23F960C-62FB-4448-B84F-B7DFB8012F02}"/>
              </a:ext>
            </a:extLst>
          </p:cNvPr>
          <p:cNvSpPr txBox="1"/>
          <p:nvPr/>
        </p:nvSpPr>
        <p:spPr>
          <a:xfrm>
            <a:off x="8458149" y="2180924"/>
            <a:ext cx="3418539" cy="83099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latin typeface="Calibri" panose="020F0502020204030204" pitchFamily="34" charset="0"/>
                <a:cs typeface="Calibri" panose="020F0502020204030204" pitchFamily="34" charset="0"/>
              </a:rPr>
              <a:t>Strategies could get us within 1% of target</a:t>
            </a:r>
          </a:p>
        </p:txBody>
      </p:sp>
    </p:spTree>
    <p:extLst>
      <p:ext uri="{BB962C8B-B14F-4D97-AF65-F5344CB8AC3E}">
        <p14:creationId xmlns:p14="http://schemas.microsoft.com/office/powerpoint/2010/main" val="333711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ADFF4FB-0AC4-4672-81A1-561B1DAAB786}"/>
              </a:ext>
            </a:extLst>
          </p:cNvPr>
          <p:cNvSpPr>
            <a:spLocks noGrp="1"/>
          </p:cNvSpPr>
          <p:nvPr>
            <p:ph type="title"/>
          </p:nvPr>
        </p:nvSpPr>
        <p:spPr/>
        <p:txBody>
          <a:bodyPr>
            <a:normAutofit/>
          </a:bodyPr>
          <a:lstStyle/>
          <a:p>
            <a:r>
              <a:rPr lang="en-US" dirty="0"/>
              <a:t>Sustainable Thurston Target 2</a:t>
            </a:r>
            <a:br>
              <a:rPr lang="en-US" dirty="0"/>
            </a:br>
            <a:r>
              <a:rPr lang="en-US" sz="2700" dirty="0">
                <a:solidFill>
                  <a:schemeClr val="accent6"/>
                </a:solidFill>
              </a:rPr>
              <a:t>72% of urban area growth within ½ mile of an urban center, urban corridor, or neighborhood center</a:t>
            </a:r>
            <a:endParaRPr lang="en-US" sz="3100" dirty="0"/>
          </a:p>
        </p:txBody>
      </p:sp>
      <p:graphicFrame>
        <p:nvGraphicFramePr>
          <p:cNvPr id="16" name="Content Placeholder 10">
            <a:extLst>
              <a:ext uri="{FF2B5EF4-FFF2-40B4-BE49-F238E27FC236}">
                <a16:creationId xmlns:a16="http://schemas.microsoft.com/office/drawing/2014/main" id="{65D0C2AC-BFCE-4FF1-9665-9EDF373BC5C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3FE8557-4923-4524-BC00-A399C066CAF5}"/>
              </a:ext>
            </a:extLst>
          </p:cNvPr>
          <p:cNvSpPr>
            <a:spLocks noGrp="1"/>
          </p:cNvSpPr>
          <p:nvPr>
            <p:ph type="sldNum" sz="quarter" idx="12"/>
          </p:nvPr>
        </p:nvSpPr>
        <p:spPr/>
        <p:txBody>
          <a:bodyPr/>
          <a:lstStyle/>
          <a:p>
            <a:fld id="{1A3FF532-91E4-4A39-AB72-10C437065672}" type="slidenum">
              <a:rPr lang="en-US" smtClean="0"/>
              <a:t>15</a:t>
            </a:fld>
            <a:endParaRPr lang="en-US"/>
          </a:p>
        </p:txBody>
      </p:sp>
      <p:sp>
        <p:nvSpPr>
          <p:cNvPr id="5" name="TextBox 1">
            <a:extLst>
              <a:ext uri="{FF2B5EF4-FFF2-40B4-BE49-F238E27FC236}">
                <a16:creationId xmlns:a16="http://schemas.microsoft.com/office/drawing/2014/main" id="{6854E153-42D4-4C7E-8605-E5C43C41E129}"/>
              </a:ext>
            </a:extLst>
          </p:cNvPr>
          <p:cNvSpPr txBox="1"/>
          <p:nvPr/>
        </p:nvSpPr>
        <p:spPr>
          <a:xfrm>
            <a:off x="8458149" y="2180924"/>
            <a:ext cx="3418539" cy="83099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latin typeface="Calibri" panose="020F0502020204030204" pitchFamily="34" charset="0"/>
                <a:cs typeface="Calibri" panose="020F0502020204030204" pitchFamily="34" charset="0"/>
              </a:rPr>
              <a:t>Strategies could get us within 6% of target</a:t>
            </a:r>
          </a:p>
        </p:txBody>
      </p:sp>
    </p:spTree>
    <p:extLst>
      <p:ext uri="{BB962C8B-B14F-4D97-AF65-F5344CB8AC3E}">
        <p14:creationId xmlns:p14="http://schemas.microsoft.com/office/powerpoint/2010/main" val="86083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A374-23B6-4366-A2A0-EFCC5FAC90F2}"/>
              </a:ext>
            </a:extLst>
          </p:cNvPr>
          <p:cNvSpPr>
            <a:spLocks noGrp="1"/>
          </p:cNvSpPr>
          <p:nvPr>
            <p:ph type="title"/>
          </p:nvPr>
        </p:nvSpPr>
        <p:spPr/>
        <p:txBody>
          <a:bodyPr/>
          <a:lstStyle/>
          <a:p>
            <a:r>
              <a:rPr lang="en-US" dirty="0"/>
              <a:t>Why aren’t we on track?</a:t>
            </a:r>
          </a:p>
        </p:txBody>
      </p:sp>
      <p:sp>
        <p:nvSpPr>
          <p:cNvPr id="9" name="Content Placeholder 8">
            <a:extLst>
              <a:ext uri="{FF2B5EF4-FFF2-40B4-BE49-F238E27FC236}">
                <a16:creationId xmlns:a16="http://schemas.microsoft.com/office/drawing/2014/main" id="{A46D5597-623F-4F98-A19C-00C179446727}"/>
              </a:ext>
            </a:extLst>
          </p:cNvPr>
          <p:cNvSpPr>
            <a:spLocks noGrp="1"/>
          </p:cNvSpPr>
          <p:nvPr>
            <p:ph idx="1"/>
          </p:nvPr>
        </p:nvSpPr>
        <p:spPr/>
        <p:txBody>
          <a:bodyPr anchor="ctr">
            <a:normAutofit/>
          </a:bodyPr>
          <a:lstStyle/>
          <a:p>
            <a:pPr>
              <a:spcBef>
                <a:spcPts val="1800"/>
              </a:spcBef>
              <a:buFont typeface="Wingdings" panose="05000000000000000000" pitchFamily="2" charset="2"/>
              <a:buChar char="§"/>
            </a:pPr>
            <a:r>
              <a:rPr lang="en-US" dirty="0"/>
              <a:t> We are making progress…</a:t>
            </a:r>
          </a:p>
          <a:p>
            <a:pPr lvl="1">
              <a:spcBef>
                <a:spcPts val="1800"/>
              </a:spcBef>
              <a:buFont typeface="Wingdings" panose="05000000000000000000" pitchFamily="2" charset="2"/>
              <a:buChar char="§"/>
            </a:pPr>
            <a:r>
              <a:rPr lang="en-US" dirty="0"/>
              <a:t> 1990-2014 – 6% of all development in a center/corridor</a:t>
            </a:r>
          </a:p>
          <a:p>
            <a:pPr lvl="1">
              <a:spcBef>
                <a:spcPts val="1800"/>
              </a:spcBef>
              <a:buFont typeface="Wingdings" panose="05000000000000000000" pitchFamily="2" charset="2"/>
              <a:buChar char="§"/>
            </a:pPr>
            <a:r>
              <a:rPr lang="en-US" dirty="0"/>
              <a:t> 2015-2020 – 32% of all development in a center/corridor</a:t>
            </a:r>
          </a:p>
          <a:p>
            <a:pPr>
              <a:spcBef>
                <a:spcPts val="1800"/>
              </a:spcBef>
              <a:buFont typeface="Wingdings" panose="05000000000000000000" pitchFamily="2" charset="2"/>
              <a:buChar char="§"/>
            </a:pPr>
            <a:r>
              <a:rPr lang="en-US" dirty="0"/>
              <a:t> Not all development between 2010 and 2020 has been consistent with Sustainable Thurston goals</a:t>
            </a:r>
          </a:p>
          <a:p>
            <a:pPr>
              <a:spcBef>
                <a:spcPts val="1800"/>
              </a:spcBef>
              <a:buFont typeface="Wingdings" panose="05000000000000000000" pitchFamily="2" charset="2"/>
              <a:buChar char="§"/>
            </a:pPr>
            <a:r>
              <a:rPr lang="en-US" dirty="0"/>
              <a:t> Cities have made changes to development regulations, but it takes time to see the effects</a:t>
            </a:r>
          </a:p>
          <a:p>
            <a:pPr>
              <a:spcBef>
                <a:spcPts val="1800"/>
              </a:spcBef>
              <a:buFont typeface="Wingdings" panose="05000000000000000000" pitchFamily="2" charset="2"/>
              <a:buChar char="§"/>
            </a:pPr>
            <a:r>
              <a:rPr lang="en-US" dirty="0"/>
              <a:t> Model shows that recent changes will get us closer to meeting our targets, but not all the way there.</a:t>
            </a:r>
          </a:p>
        </p:txBody>
      </p:sp>
      <p:sp>
        <p:nvSpPr>
          <p:cNvPr id="7" name="Slide Number Placeholder 6">
            <a:extLst>
              <a:ext uri="{FF2B5EF4-FFF2-40B4-BE49-F238E27FC236}">
                <a16:creationId xmlns:a16="http://schemas.microsoft.com/office/drawing/2014/main" id="{708A19DA-C405-4288-9872-6AFA7E62C617}"/>
              </a:ext>
            </a:extLst>
          </p:cNvPr>
          <p:cNvSpPr>
            <a:spLocks noGrp="1"/>
          </p:cNvSpPr>
          <p:nvPr>
            <p:ph type="sldNum" sz="quarter" idx="12"/>
          </p:nvPr>
        </p:nvSpPr>
        <p:spPr/>
        <p:txBody>
          <a:bodyPr/>
          <a:lstStyle/>
          <a:p>
            <a:fld id="{1A3FF532-91E4-4A39-AB72-10C437065672}" type="slidenum">
              <a:rPr lang="en-US" smtClean="0"/>
              <a:t>16</a:t>
            </a:fld>
            <a:endParaRPr lang="en-US"/>
          </a:p>
        </p:txBody>
      </p:sp>
    </p:spTree>
    <p:extLst>
      <p:ext uri="{BB962C8B-B14F-4D97-AF65-F5344CB8AC3E}">
        <p14:creationId xmlns:p14="http://schemas.microsoft.com/office/powerpoint/2010/main" val="417747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3625-C54A-4EA3-A981-78AFF86067EA}"/>
              </a:ext>
            </a:extLst>
          </p:cNvPr>
          <p:cNvSpPr>
            <a:spLocks noGrp="1"/>
          </p:cNvSpPr>
          <p:nvPr>
            <p:ph type="title"/>
          </p:nvPr>
        </p:nvSpPr>
        <p:spPr/>
        <p:txBody>
          <a:bodyPr/>
          <a:lstStyle/>
          <a:p>
            <a:r>
              <a:rPr lang="en-US" dirty="0"/>
              <a:t>Strategies Discussion</a:t>
            </a:r>
          </a:p>
        </p:txBody>
      </p:sp>
      <p:sp>
        <p:nvSpPr>
          <p:cNvPr id="3" name="Content Placeholder 2">
            <a:extLst>
              <a:ext uri="{FF2B5EF4-FFF2-40B4-BE49-F238E27FC236}">
                <a16:creationId xmlns:a16="http://schemas.microsoft.com/office/drawing/2014/main" id="{3F45F772-53D6-482C-92F2-7F94868B999A}"/>
              </a:ext>
            </a:extLst>
          </p:cNvPr>
          <p:cNvSpPr>
            <a:spLocks noGrp="1"/>
          </p:cNvSpPr>
          <p:nvPr>
            <p:ph idx="1"/>
          </p:nvPr>
        </p:nvSpPr>
        <p:spPr>
          <a:xfrm>
            <a:off x="838199" y="1825625"/>
            <a:ext cx="6551141" cy="4351338"/>
          </a:xfrm>
        </p:spPr>
        <p:txBody>
          <a:bodyPr>
            <a:normAutofit/>
          </a:bodyPr>
          <a:lstStyle/>
          <a:p>
            <a:r>
              <a:rPr lang="en-US" sz="2000" dirty="0"/>
              <a:t> “Adopted land use and transportation plans envision the emergence of dynamic urban centers offering an array of ‘car-lite’ lifestyle choices not currently available in Thurston County. This is an ambitious goal for a region of our size. </a:t>
            </a:r>
            <a:r>
              <a:rPr lang="en-US" sz="2000" b="1" dirty="0"/>
              <a:t>Achieving this takes more than vision and regulations.</a:t>
            </a:r>
            <a:r>
              <a:rPr lang="en-US" sz="2000" dirty="0"/>
              <a:t> It takes proactive, strategic measures on the part of local governments, and new public/private partnerships. It requires new ways of thinking about the value of urban investments and development, and that takes political leadership and courage. It will take bold measures to make our urban vision real.”</a:t>
            </a:r>
          </a:p>
          <a:p>
            <a:endParaRPr lang="en-US" sz="2000" dirty="0"/>
          </a:p>
          <a:p>
            <a:pPr marL="0" indent="0">
              <a:buNone/>
            </a:pPr>
            <a:r>
              <a:rPr lang="en-US" sz="2000" dirty="0"/>
              <a:t>- Urban Corridors Task Force, 2012</a:t>
            </a:r>
          </a:p>
        </p:txBody>
      </p:sp>
      <p:sp>
        <p:nvSpPr>
          <p:cNvPr id="4" name="Slide Number Placeholder 3">
            <a:extLst>
              <a:ext uri="{FF2B5EF4-FFF2-40B4-BE49-F238E27FC236}">
                <a16:creationId xmlns:a16="http://schemas.microsoft.com/office/drawing/2014/main" id="{9CBE67A8-D374-489D-A05D-31EFAA352C62}"/>
              </a:ext>
            </a:extLst>
          </p:cNvPr>
          <p:cNvSpPr>
            <a:spLocks noGrp="1"/>
          </p:cNvSpPr>
          <p:nvPr>
            <p:ph type="sldNum" sz="quarter" idx="12"/>
          </p:nvPr>
        </p:nvSpPr>
        <p:spPr/>
        <p:txBody>
          <a:bodyPr/>
          <a:lstStyle/>
          <a:p>
            <a:fld id="{1A3FF532-91E4-4A39-AB72-10C437065672}" type="slidenum">
              <a:rPr lang="en-US" smtClean="0"/>
              <a:pPr/>
              <a:t>17</a:t>
            </a:fld>
            <a:endParaRPr lang="en-US"/>
          </a:p>
        </p:txBody>
      </p:sp>
      <p:pic>
        <p:nvPicPr>
          <p:cNvPr id="5" name="Picture 4">
            <a:extLst>
              <a:ext uri="{FF2B5EF4-FFF2-40B4-BE49-F238E27FC236}">
                <a16:creationId xmlns:a16="http://schemas.microsoft.com/office/drawing/2014/main" id="{81D4942F-C54F-4156-A0D6-A6C914350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120" y="1784949"/>
            <a:ext cx="4417648" cy="414629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09561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F7DA6E-E45F-42E6-8FD0-64905C3A8B9E}"/>
              </a:ext>
            </a:extLst>
          </p:cNvPr>
          <p:cNvSpPr>
            <a:spLocks noGrp="1"/>
          </p:cNvSpPr>
          <p:nvPr>
            <p:ph type="title"/>
          </p:nvPr>
        </p:nvSpPr>
        <p:spPr/>
        <p:txBody>
          <a:bodyPr/>
          <a:lstStyle/>
          <a:p>
            <a:r>
              <a:rPr lang="en-US" dirty="0"/>
              <a:t>Recommendations </a:t>
            </a:r>
            <a:br>
              <a:rPr lang="en-US" dirty="0"/>
            </a:br>
            <a:r>
              <a:rPr lang="en-US" sz="3600" dirty="0">
                <a:solidFill>
                  <a:schemeClr val="accent6"/>
                </a:solidFill>
              </a:rPr>
              <a:t>Urban Centers &amp; Corridors</a:t>
            </a:r>
            <a:endParaRPr lang="en-US" dirty="0">
              <a:solidFill>
                <a:schemeClr val="accent6"/>
              </a:solidFill>
            </a:endParaRPr>
          </a:p>
        </p:txBody>
      </p:sp>
      <p:sp>
        <p:nvSpPr>
          <p:cNvPr id="7" name="Content Placeholder 6">
            <a:extLst>
              <a:ext uri="{FF2B5EF4-FFF2-40B4-BE49-F238E27FC236}">
                <a16:creationId xmlns:a16="http://schemas.microsoft.com/office/drawing/2014/main" id="{FB8BEB50-332C-4D13-9A2F-B58BAEB41173}"/>
              </a:ext>
            </a:extLst>
          </p:cNvPr>
          <p:cNvSpPr>
            <a:spLocks noGrp="1"/>
          </p:cNvSpPr>
          <p:nvPr>
            <p:ph idx="1"/>
          </p:nvPr>
        </p:nvSpPr>
        <p:spPr>
          <a:xfrm>
            <a:off x="838200" y="1825625"/>
            <a:ext cx="5855208" cy="4351338"/>
          </a:xfrm>
        </p:spPr>
        <p:txBody>
          <a:bodyPr>
            <a:normAutofit/>
          </a:bodyPr>
          <a:lstStyle/>
          <a:p>
            <a:pPr>
              <a:buFont typeface="Wingdings" panose="05000000000000000000" pitchFamily="2" charset="2"/>
              <a:buChar char="Ø"/>
            </a:pPr>
            <a:r>
              <a:rPr lang="en-US" dirty="0"/>
              <a:t> Continue to increase residential development in city centers.</a:t>
            </a:r>
          </a:p>
          <a:p>
            <a:pPr>
              <a:buFont typeface="Wingdings" panose="05000000000000000000" pitchFamily="2" charset="2"/>
              <a:buChar char="Ø"/>
            </a:pPr>
            <a:r>
              <a:rPr lang="en-US" dirty="0"/>
              <a:t> Increase the amount of residential development in mixed use zones along corridors. </a:t>
            </a:r>
          </a:p>
          <a:p>
            <a:pPr>
              <a:buFont typeface="Wingdings" panose="05000000000000000000" pitchFamily="2" charset="2"/>
              <a:buChar char="Ø"/>
            </a:pPr>
            <a:r>
              <a:rPr lang="en-US" dirty="0"/>
              <a:t> Create incentives for redevelopment at key “opportunity sites” located along corridors.  </a:t>
            </a:r>
          </a:p>
          <a:p>
            <a:pPr>
              <a:buFont typeface="Wingdings" panose="05000000000000000000" pitchFamily="2" charset="2"/>
              <a:buChar char="Ø"/>
            </a:pPr>
            <a:r>
              <a:rPr lang="en-US" dirty="0"/>
              <a:t> Review, and if necessary update, urban corridor boundaries.</a:t>
            </a:r>
          </a:p>
        </p:txBody>
      </p:sp>
      <p:sp>
        <p:nvSpPr>
          <p:cNvPr id="5" name="Slide Number Placeholder 4">
            <a:extLst>
              <a:ext uri="{FF2B5EF4-FFF2-40B4-BE49-F238E27FC236}">
                <a16:creationId xmlns:a16="http://schemas.microsoft.com/office/drawing/2014/main" id="{A07E6B42-D7A4-4EBB-8008-CB402D7D698B}"/>
              </a:ext>
            </a:extLst>
          </p:cNvPr>
          <p:cNvSpPr>
            <a:spLocks noGrp="1"/>
          </p:cNvSpPr>
          <p:nvPr>
            <p:ph type="sldNum" sz="quarter" idx="12"/>
          </p:nvPr>
        </p:nvSpPr>
        <p:spPr/>
        <p:txBody>
          <a:bodyPr/>
          <a:lstStyle/>
          <a:p>
            <a:fld id="{1A3FF532-91E4-4A39-AB72-10C437065672}" type="slidenum">
              <a:rPr lang="en-US" smtClean="0"/>
              <a:pPr/>
              <a:t>18</a:t>
            </a:fld>
            <a:endParaRPr lang="en-US" dirty="0"/>
          </a:p>
        </p:txBody>
      </p:sp>
      <p:pic>
        <p:nvPicPr>
          <p:cNvPr id="8" name="Content Placeholder 10">
            <a:extLst>
              <a:ext uri="{FF2B5EF4-FFF2-40B4-BE49-F238E27FC236}">
                <a16:creationId xmlns:a16="http://schemas.microsoft.com/office/drawing/2014/main" id="{7C4AEB27-FAD8-4A7E-A259-E0B9F94C76C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858000" y="1825625"/>
            <a:ext cx="5334000" cy="4607956"/>
          </a:xfrm>
          <a:prstGeom prst="rect">
            <a:avLst/>
          </a:prstGeom>
        </p:spPr>
      </p:pic>
    </p:spTree>
    <p:extLst>
      <p:ext uri="{BB962C8B-B14F-4D97-AF65-F5344CB8AC3E}">
        <p14:creationId xmlns:p14="http://schemas.microsoft.com/office/powerpoint/2010/main" val="313909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B22-6A59-48B6-A454-092B1AAED79B}"/>
              </a:ext>
            </a:extLst>
          </p:cNvPr>
          <p:cNvSpPr>
            <a:spLocks noGrp="1"/>
          </p:cNvSpPr>
          <p:nvPr>
            <p:ph type="title"/>
          </p:nvPr>
        </p:nvSpPr>
        <p:spPr/>
        <p:txBody>
          <a:bodyPr/>
          <a:lstStyle/>
          <a:p>
            <a:r>
              <a:rPr lang="en-US" dirty="0"/>
              <a:t>How can we better connect climate and urban corridor strategies?</a:t>
            </a:r>
          </a:p>
        </p:txBody>
      </p:sp>
      <p:sp>
        <p:nvSpPr>
          <p:cNvPr id="4" name="Text Placeholder 3">
            <a:extLst>
              <a:ext uri="{FF2B5EF4-FFF2-40B4-BE49-F238E27FC236}">
                <a16:creationId xmlns:a16="http://schemas.microsoft.com/office/drawing/2014/main" id="{44D737BC-6098-49AE-B735-CD11A6FAB65E}"/>
              </a:ext>
            </a:extLst>
          </p:cNvPr>
          <p:cNvSpPr>
            <a:spLocks noGrp="1"/>
          </p:cNvSpPr>
          <p:nvPr>
            <p:ph type="body" idx="1"/>
          </p:nvPr>
        </p:nvSpPr>
        <p:spPr/>
        <p:txBody>
          <a:bodyPr/>
          <a:lstStyle/>
          <a:p>
            <a:r>
              <a:rPr lang="en-US" dirty="0"/>
              <a:t>Opportunities</a:t>
            </a:r>
          </a:p>
        </p:txBody>
      </p:sp>
      <p:sp>
        <p:nvSpPr>
          <p:cNvPr id="3" name="Content Placeholder 2">
            <a:extLst>
              <a:ext uri="{FF2B5EF4-FFF2-40B4-BE49-F238E27FC236}">
                <a16:creationId xmlns:a16="http://schemas.microsoft.com/office/drawing/2014/main" id="{53638890-D0AF-4A5A-8D26-5B26B2557679}"/>
              </a:ext>
            </a:extLst>
          </p:cNvPr>
          <p:cNvSpPr>
            <a:spLocks noGrp="1"/>
          </p:cNvSpPr>
          <p:nvPr>
            <p:ph sz="half" idx="2"/>
          </p:nvPr>
        </p:nvSpPr>
        <p:spPr/>
        <p:txBody>
          <a:bodyPr/>
          <a:lstStyle/>
          <a:p>
            <a:pPr>
              <a:buFont typeface="Wingdings" panose="05000000000000000000" pitchFamily="2" charset="2"/>
              <a:buChar char="Ø"/>
            </a:pPr>
            <a:r>
              <a:rPr lang="en-US" dirty="0"/>
              <a:t> Corridor Plans (ex., Martin Way Corridor Study)</a:t>
            </a:r>
          </a:p>
          <a:p>
            <a:pPr>
              <a:buFont typeface="Wingdings" panose="05000000000000000000" pitchFamily="2" charset="2"/>
              <a:buChar char="Ø"/>
            </a:pPr>
            <a:r>
              <a:rPr lang="en-US" dirty="0"/>
              <a:t> Comprehensive Plan updates</a:t>
            </a:r>
          </a:p>
          <a:p>
            <a:pPr>
              <a:buFont typeface="Wingdings" panose="05000000000000000000" pitchFamily="2" charset="2"/>
              <a:buChar char="Ø"/>
            </a:pPr>
            <a:r>
              <a:rPr lang="en-US" dirty="0"/>
              <a:t> Development codes</a:t>
            </a:r>
          </a:p>
          <a:p>
            <a:pPr>
              <a:buFont typeface="Wingdings" panose="05000000000000000000" pitchFamily="2" charset="2"/>
              <a:buChar char="Ø"/>
            </a:pPr>
            <a:r>
              <a:rPr lang="en-US" dirty="0"/>
              <a:t> Land use and transportation decisions</a:t>
            </a:r>
          </a:p>
        </p:txBody>
      </p:sp>
      <p:pic>
        <p:nvPicPr>
          <p:cNvPr id="7" name="Content Placeholder 6" descr="City outline">
            <a:extLst>
              <a:ext uri="{FF2B5EF4-FFF2-40B4-BE49-F238E27FC236}">
                <a16:creationId xmlns:a16="http://schemas.microsoft.com/office/drawing/2014/main" id="{D62D94CE-D324-43AE-ABE6-32F92EEC6AAA}"/>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5194" y="3940109"/>
            <a:ext cx="2361063" cy="2361063"/>
          </a:xfrm>
          <a:prstGeom prst="rect">
            <a:avLst/>
          </a:prstGeom>
        </p:spPr>
      </p:pic>
    </p:spTree>
    <p:extLst>
      <p:ext uri="{BB962C8B-B14F-4D97-AF65-F5344CB8AC3E}">
        <p14:creationId xmlns:p14="http://schemas.microsoft.com/office/powerpoint/2010/main" val="250185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8CA-D390-4EDF-B5FD-79EFB079F589}"/>
              </a:ext>
            </a:extLst>
          </p:cNvPr>
          <p:cNvSpPr>
            <a:spLocks noGrp="1"/>
          </p:cNvSpPr>
          <p:nvPr>
            <p:ph type="title"/>
          </p:nvPr>
        </p:nvSpPr>
        <p:spPr/>
        <p:txBody>
          <a:bodyPr/>
          <a:lstStyle/>
          <a:p>
            <a:r>
              <a:rPr lang="en-US" dirty="0"/>
              <a:t>Thurston Climate Mitigation Plan</a:t>
            </a:r>
          </a:p>
        </p:txBody>
      </p:sp>
      <p:sp>
        <p:nvSpPr>
          <p:cNvPr id="3" name="Content Placeholder 2">
            <a:extLst>
              <a:ext uri="{FF2B5EF4-FFF2-40B4-BE49-F238E27FC236}">
                <a16:creationId xmlns:a16="http://schemas.microsoft.com/office/drawing/2014/main" id="{C932562C-45A1-4A9E-8D0B-E3F12C7C6FC7}"/>
              </a:ext>
            </a:extLst>
          </p:cNvPr>
          <p:cNvSpPr>
            <a:spLocks noGrp="1"/>
          </p:cNvSpPr>
          <p:nvPr>
            <p:ph idx="1"/>
          </p:nvPr>
        </p:nvSpPr>
        <p:spPr/>
        <p:txBody>
          <a:bodyPr/>
          <a:lstStyle/>
          <a:p>
            <a:r>
              <a:rPr lang="en-US" dirty="0">
                <a:solidFill>
                  <a:schemeClr val="accent2"/>
                </a:solidFill>
              </a:rPr>
              <a:t>Strategy T1: </a:t>
            </a:r>
            <a:r>
              <a:rPr lang="en-US" dirty="0"/>
              <a:t>Set land use policies that support increased density and efficient transportation networks and reduce urban sprawl. </a:t>
            </a:r>
          </a:p>
          <a:p>
            <a:pPr>
              <a:buFont typeface="Wingdings" panose="05000000000000000000" pitchFamily="2" charset="2"/>
              <a:buChar char="Ø"/>
            </a:pPr>
            <a:r>
              <a:rPr lang="en-US" dirty="0"/>
              <a:t>Actions to support infill development, dense neighborhoods, and a variety of housing types</a:t>
            </a:r>
          </a:p>
          <a:p>
            <a:endParaRPr lang="en-US" dirty="0"/>
          </a:p>
          <a:p>
            <a:r>
              <a:rPr lang="en-US" b="1" dirty="0"/>
              <a:t>Targets:</a:t>
            </a:r>
          </a:p>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By 2035, </a:t>
            </a:r>
            <a:r>
              <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72%</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all (new and existing) households in our cities, towns, and unincorporated urban growth areas will be within a half-mile (comparable to a 20-minute walk) of an urban center, corridor, or neighborhood center. </a:t>
            </a:r>
          </a:p>
          <a:p>
            <a:pPr marL="1143000" marR="0" lvl="2" indent="-228600">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Between 2010 and 2035, no more than </a:t>
            </a:r>
            <a:r>
              <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5%</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new housing will locate in the rural area.</a:t>
            </a:r>
          </a:p>
          <a:p>
            <a:pPr>
              <a:buFont typeface="Arial" panose="020B0604020202020204" pitchFamily="34" charset="0"/>
              <a:buChar char="•"/>
            </a:pPr>
            <a:endParaRPr lang="en-US" dirty="0"/>
          </a:p>
        </p:txBody>
      </p:sp>
      <p:pic>
        <p:nvPicPr>
          <p:cNvPr id="5" name="Graphic 4" descr="City outline">
            <a:extLst>
              <a:ext uri="{FF2B5EF4-FFF2-40B4-BE49-F238E27FC236}">
                <a16:creationId xmlns:a16="http://schemas.microsoft.com/office/drawing/2014/main" id="{8F0C9AB2-01FD-469F-B50C-DCB3C3CD5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1113" y="5120641"/>
            <a:ext cx="1109133" cy="1109133"/>
          </a:xfrm>
          <a:prstGeom prst="rect">
            <a:avLst/>
          </a:prstGeom>
        </p:spPr>
      </p:pic>
      <p:sp>
        <p:nvSpPr>
          <p:cNvPr id="6" name="Arrow: Right 5">
            <a:extLst>
              <a:ext uri="{FF2B5EF4-FFF2-40B4-BE49-F238E27FC236}">
                <a16:creationId xmlns:a16="http://schemas.microsoft.com/office/drawing/2014/main" id="{F40B1FFC-AEC1-4CBB-B9D3-6ACF00C903AD}"/>
              </a:ext>
            </a:extLst>
          </p:cNvPr>
          <p:cNvSpPr/>
          <p:nvPr/>
        </p:nvSpPr>
        <p:spPr>
          <a:xfrm>
            <a:off x="688621" y="4041422"/>
            <a:ext cx="1230489" cy="519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0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CD84-26B5-4069-83F1-BC08A09FD6BA}"/>
              </a:ext>
            </a:extLst>
          </p:cNvPr>
          <p:cNvSpPr>
            <a:spLocks noGrp="1"/>
          </p:cNvSpPr>
          <p:nvPr>
            <p:ph type="title"/>
          </p:nvPr>
        </p:nvSpPr>
        <p:spPr>
          <a:xfrm>
            <a:off x="1097280" y="286604"/>
            <a:ext cx="10058400" cy="823912"/>
          </a:xfrm>
        </p:spPr>
        <p:txBody>
          <a:bodyPr/>
          <a:lstStyle/>
          <a:p>
            <a:r>
              <a:rPr lang="en-US" dirty="0"/>
              <a:t>Sustainable Thurston (2013)</a:t>
            </a:r>
          </a:p>
        </p:txBody>
      </p:sp>
      <p:sp>
        <p:nvSpPr>
          <p:cNvPr id="17" name="Freeform: Shape 16">
            <a:extLst>
              <a:ext uri="{FF2B5EF4-FFF2-40B4-BE49-F238E27FC236}">
                <a16:creationId xmlns:a16="http://schemas.microsoft.com/office/drawing/2014/main" id="{73925107-78ED-4735-A4B0-A64062E596B2}"/>
              </a:ext>
            </a:extLst>
          </p:cNvPr>
          <p:cNvSpPr/>
          <p:nvPr/>
        </p:nvSpPr>
        <p:spPr>
          <a:xfrm>
            <a:off x="903026" y="2826592"/>
            <a:ext cx="2468880" cy="1828800"/>
          </a:xfrm>
          <a:custGeom>
            <a:avLst/>
            <a:gdLst>
              <a:gd name="connsiteX0" fmla="*/ 0 w 2377306"/>
              <a:gd name="connsiteY0" fmla="*/ 0 h 1976399"/>
              <a:gd name="connsiteX1" fmla="*/ 2377306 w 2377306"/>
              <a:gd name="connsiteY1" fmla="*/ 0 h 1976399"/>
              <a:gd name="connsiteX2" fmla="*/ 2377306 w 2377306"/>
              <a:gd name="connsiteY2" fmla="*/ 1976399 h 1976399"/>
              <a:gd name="connsiteX3" fmla="*/ 0 w 2377306"/>
              <a:gd name="connsiteY3" fmla="*/ 1976399 h 1976399"/>
              <a:gd name="connsiteX4" fmla="*/ 0 w 2377306"/>
              <a:gd name="connsiteY4" fmla="*/ 0 h 19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1976399">
                <a:moveTo>
                  <a:pt x="0" y="0"/>
                </a:moveTo>
                <a:lnTo>
                  <a:pt x="2377306" y="0"/>
                </a:lnTo>
                <a:lnTo>
                  <a:pt x="2377306" y="1976399"/>
                </a:lnTo>
                <a:lnTo>
                  <a:pt x="0" y="1976399"/>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indent="-228600" algn="ctr" defTabSz="889000">
              <a:spcBef>
                <a:spcPct val="0"/>
              </a:spcBef>
              <a:buNone/>
            </a:pPr>
            <a:r>
              <a:rPr lang="en-US" kern="1200" dirty="0"/>
              <a:t>Dense neighborhoods where people can live, work, and play without depending on a vehicle</a:t>
            </a:r>
          </a:p>
        </p:txBody>
      </p:sp>
      <p:sp>
        <p:nvSpPr>
          <p:cNvPr id="22" name="Freeform: Shape 21">
            <a:extLst>
              <a:ext uri="{FF2B5EF4-FFF2-40B4-BE49-F238E27FC236}">
                <a16:creationId xmlns:a16="http://schemas.microsoft.com/office/drawing/2014/main" id="{152F4E12-D3B3-480F-B1DD-DB306C7BD596}"/>
              </a:ext>
            </a:extLst>
          </p:cNvPr>
          <p:cNvSpPr/>
          <p:nvPr/>
        </p:nvSpPr>
        <p:spPr>
          <a:xfrm>
            <a:off x="3550259" y="2824069"/>
            <a:ext cx="2468880" cy="1828800"/>
          </a:xfrm>
          <a:custGeom>
            <a:avLst/>
            <a:gdLst>
              <a:gd name="connsiteX0" fmla="*/ 0 w 2377306"/>
              <a:gd name="connsiteY0" fmla="*/ 0 h 1976399"/>
              <a:gd name="connsiteX1" fmla="*/ 2377306 w 2377306"/>
              <a:gd name="connsiteY1" fmla="*/ 0 h 1976399"/>
              <a:gd name="connsiteX2" fmla="*/ 2377306 w 2377306"/>
              <a:gd name="connsiteY2" fmla="*/ 1976399 h 1976399"/>
              <a:gd name="connsiteX3" fmla="*/ 0 w 2377306"/>
              <a:gd name="connsiteY3" fmla="*/ 1976399 h 1976399"/>
              <a:gd name="connsiteX4" fmla="*/ 0 w 2377306"/>
              <a:gd name="connsiteY4" fmla="*/ 0 h 19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1976399">
                <a:moveTo>
                  <a:pt x="0" y="0"/>
                </a:moveTo>
                <a:lnTo>
                  <a:pt x="2377306" y="0"/>
                </a:lnTo>
                <a:lnTo>
                  <a:pt x="2377306" y="1976399"/>
                </a:lnTo>
                <a:lnTo>
                  <a:pt x="0" y="1976399"/>
                </a:lnTo>
                <a:lnTo>
                  <a:pt x="0" y="0"/>
                </a:lnTo>
                <a:close/>
              </a:path>
            </a:pathLst>
          </a:custGeom>
          <a:solidFill>
            <a:schemeClr val="accent3">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indent="-228600" algn="ctr" defTabSz="889000">
              <a:spcBef>
                <a:spcPct val="0"/>
              </a:spcBef>
              <a:buNone/>
            </a:pPr>
            <a:r>
              <a:rPr lang="en-US" dirty="0">
                <a:cs typeface="Calibri" panose="020F0502020204030204" pitchFamily="34" charset="0"/>
              </a:rPr>
              <a:t>F</a:t>
            </a:r>
            <a:r>
              <a:rPr lang="en-US" kern="1200" dirty="0">
                <a:cs typeface="Calibri" panose="020F0502020204030204" pitchFamily="34" charset="0"/>
              </a:rPr>
              <a:t>oster entrepreneur-ship and economic development while m</a:t>
            </a:r>
            <a:r>
              <a:rPr lang="en-US" kern="1200" dirty="0"/>
              <a:t>aintaining “small town feel”</a:t>
            </a:r>
          </a:p>
        </p:txBody>
      </p:sp>
      <p:sp>
        <p:nvSpPr>
          <p:cNvPr id="24" name="Freeform: Shape 23">
            <a:extLst>
              <a:ext uri="{FF2B5EF4-FFF2-40B4-BE49-F238E27FC236}">
                <a16:creationId xmlns:a16="http://schemas.microsoft.com/office/drawing/2014/main" id="{122180E4-AA5E-4528-97A4-6A827FD85C7D}"/>
              </a:ext>
            </a:extLst>
          </p:cNvPr>
          <p:cNvSpPr/>
          <p:nvPr/>
        </p:nvSpPr>
        <p:spPr>
          <a:xfrm>
            <a:off x="6169570" y="2824154"/>
            <a:ext cx="2468880" cy="1828800"/>
          </a:xfrm>
          <a:custGeom>
            <a:avLst/>
            <a:gdLst>
              <a:gd name="connsiteX0" fmla="*/ 0 w 2377306"/>
              <a:gd name="connsiteY0" fmla="*/ 0 h 1976399"/>
              <a:gd name="connsiteX1" fmla="*/ 2377306 w 2377306"/>
              <a:gd name="connsiteY1" fmla="*/ 0 h 1976399"/>
              <a:gd name="connsiteX2" fmla="*/ 2377306 w 2377306"/>
              <a:gd name="connsiteY2" fmla="*/ 1976399 h 1976399"/>
              <a:gd name="connsiteX3" fmla="*/ 0 w 2377306"/>
              <a:gd name="connsiteY3" fmla="*/ 1976399 h 1976399"/>
              <a:gd name="connsiteX4" fmla="*/ 0 w 2377306"/>
              <a:gd name="connsiteY4" fmla="*/ 0 h 19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1976399">
                <a:moveTo>
                  <a:pt x="0" y="0"/>
                </a:moveTo>
                <a:lnTo>
                  <a:pt x="2377306" y="0"/>
                </a:lnTo>
                <a:lnTo>
                  <a:pt x="2377306" y="1976399"/>
                </a:lnTo>
                <a:lnTo>
                  <a:pt x="0" y="1976399"/>
                </a:lnTo>
                <a:lnTo>
                  <a:pt x="0" y="0"/>
                </a:lnTo>
                <a:close/>
              </a:path>
            </a:pathLst>
          </a:custGeom>
          <a:solidFill>
            <a:schemeClr val="accent4">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indent="-228600" algn="ctr" defTabSz="889000">
              <a:spcBef>
                <a:spcPct val="0"/>
              </a:spcBef>
              <a:buNone/>
            </a:pPr>
            <a:r>
              <a:rPr lang="en-US" kern="1200" dirty="0"/>
              <a:t>Areas with a range of housing options centered around neighborhood retail/civic spaces</a:t>
            </a:r>
          </a:p>
        </p:txBody>
      </p:sp>
      <p:sp>
        <p:nvSpPr>
          <p:cNvPr id="28" name="Freeform: Shape 27">
            <a:extLst>
              <a:ext uri="{FF2B5EF4-FFF2-40B4-BE49-F238E27FC236}">
                <a16:creationId xmlns:a16="http://schemas.microsoft.com/office/drawing/2014/main" id="{E19DA6D1-302B-418E-BAF5-3FC604A5B31D}"/>
              </a:ext>
            </a:extLst>
          </p:cNvPr>
          <p:cNvSpPr/>
          <p:nvPr/>
        </p:nvSpPr>
        <p:spPr>
          <a:xfrm>
            <a:off x="8816803" y="2824070"/>
            <a:ext cx="2468880" cy="1828800"/>
          </a:xfrm>
          <a:custGeom>
            <a:avLst/>
            <a:gdLst>
              <a:gd name="connsiteX0" fmla="*/ 0 w 2377306"/>
              <a:gd name="connsiteY0" fmla="*/ 0 h 1976399"/>
              <a:gd name="connsiteX1" fmla="*/ 2377306 w 2377306"/>
              <a:gd name="connsiteY1" fmla="*/ 0 h 1976399"/>
              <a:gd name="connsiteX2" fmla="*/ 2377306 w 2377306"/>
              <a:gd name="connsiteY2" fmla="*/ 1976399 h 1976399"/>
              <a:gd name="connsiteX3" fmla="*/ 0 w 2377306"/>
              <a:gd name="connsiteY3" fmla="*/ 1976399 h 1976399"/>
              <a:gd name="connsiteX4" fmla="*/ 0 w 2377306"/>
              <a:gd name="connsiteY4" fmla="*/ 0 h 19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1976399">
                <a:moveTo>
                  <a:pt x="0" y="0"/>
                </a:moveTo>
                <a:lnTo>
                  <a:pt x="2377306" y="0"/>
                </a:lnTo>
                <a:lnTo>
                  <a:pt x="2377306" y="1976399"/>
                </a:lnTo>
                <a:lnTo>
                  <a:pt x="0" y="1976399"/>
                </a:lnTo>
                <a:lnTo>
                  <a:pt x="0" y="0"/>
                </a:lnTo>
                <a:close/>
              </a:path>
            </a:pathLst>
          </a:cu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0" lvl="1" indent="-228600" algn="ctr" defTabSz="889000">
              <a:spcBef>
                <a:spcPct val="0"/>
              </a:spcBef>
              <a:buNone/>
            </a:pPr>
            <a:r>
              <a:rPr lang="en-US" kern="1200" dirty="0"/>
              <a:t>Preserve rural character and protect critical habitat and resource lands</a:t>
            </a:r>
          </a:p>
        </p:txBody>
      </p:sp>
      <p:sp>
        <p:nvSpPr>
          <p:cNvPr id="7" name="Slide Number Placeholder 6">
            <a:extLst>
              <a:ext uri="{FF2B5EF4-FFF2-40B4-BE49-F238E27FC236}">
                <a16:creationId xmlns:a16="http://schemas.microsoft.com/office/drawing/2014/main" id="{B0F82DAD-3C58-469B-A081-F086AE03A4E7}"/>
              </a:ext>
            </a:extLst>
          </p:cNvPr>
          <p:cNvSpPr>
            <a:spLocks noGrp="1"/>
          </p:cNvSpPr>
          <p:nvPr>
            <p:ph type="sldNum" sz="quarter" idx="12"/>
          </p:nvPr>
        </p:nvSpPr>
        <p:spPr/>
        <p:txBody>
          <a:bodyPr/>
          <a:lstStyle/>
          <a:p>
            <a:fld id="{1A3FF532-91E4-4A39-AB72-10C437065672}" type="slidenum">
              <a:rPr lang="en-US" smtClean="0"/>
              <a:pPr/>
              <a:t>3</a:t>
            </a:fld>
            <a:endParaRPr lang="en-US"/>
          </a:p>
        </p:txBody>
      </p:sp>
      <p:pic>
        <p:nvPicPr>
          <p:cNvPr id="14" name="Picture 13" descr="A picture containing text, sky, road, outdoor&#10;&#10;Description automatically generated">
            <a:extLst>
              <a:ext uri="{FF2B5EF4-FFF2-40B4-BE49-F238E27FC236}">
                <a16:creationId xmlns:a16="http://schemas.microsoft.com/office/drawing/2014/main" id="{6A044746-A0C9-4A3D-9C04-7D3078AFFA5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3026" y="4652869"/>
            <a:ext cx="2468880" cy="1519396"/>
          </a:xfrm>
          <a:prstGeom prst="rect">
            <a:avLst/>
          </a:prstGeom>
          <a:ln>
            <a:noFill/>
          </a:ln>
        </p:spPr>
      </p:pic>
      <p:pic>
        <p:nvPicPr>
          <p:cNvPr id="16" name="Picture 15" descr="A picture containing outdoor, building, sky, road&#10;&#10;Description automatically generated">
            <a:extLst>
              <a:ext uri="{FF2B5EF4-FFF2-40B4-BE49-F238E27FC236}">
                <a16:creationId xmlns:a16="http://schemas.microsoft.com/office/drawing/2014/main" id="{78542A0C-EEE2-4F1C-B42F-544BAAFCB8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69570" y="4650431"/>
            <a:ext cx="2468880" cy="1519311"/>
          </a:xfrm>
          <a:prstGeom prst="rect">
            <a:avLst/>
          </a:prstGeom>
          <a:ln>
            <a:noFill/>
          </a:ln>
        </p:spPr>
      </p:pic>
      <p:pic>
        <p:nvPicPr>
          <p:cNvPr id="18" name="Picture 17">
            <a:extLst>
              <a:ext uri="{FF2B5EF4-FFF2-40B4-BE49-F238E27FC236}">
                <a16:creationId xmlns:a16="http://schemas.microsoft.com/office/drawing/2014/main" id="{1030C4A9-DC96-4590-92A6-FEFFA671C58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816803" y="4650346"/>
            <a:ext cx="2468880" cy="1516874"/>
          </a:xfrm>
          <a:prstGeom prst="rect">
            <a:avLst/>
          </a:prstGeom>
          <a:ln>
            <a:noFill/>
          </a:ln>
        </p:spPr>
      </p:pic>
      <p:pic>
        <p:nvPicPr>
          <p:cNvPr id="25" name="Picture 24">
            <a:extLst>
              <a:ext uri="{FF2B5EF4-FFF2-40B4-BE49-F238E27FC236}">
                <a16:creationId xmlns:a16="http://schemas.microsoft.com/office/drawing/2014/main" id="{4A4C8ABE-3DD1-4744-B2A3-F0AC77E2BF3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550259" y="4650346"/>
            <a:ext cx="2468880" cy="1519396"/>
          </a:xfrm>
          <a:prstGeom prst="rect">
            <a:avLst/>
          </a:prstGeom>
          <a:solidFill>
            <a:schemeClr val="accent1"/>
          </a:solidFill>
          <a:ln>
            <a:noFill/>
          </a:ln>
        </p:spPr>
      </p:pic>
      <p:sp>
        <p:nvSpPr>
          <p:cNvPr id="20" name="Text Placeholder 18">
            <a:extLst>
              <a:ext uri="{FF2B5EF4-FFF2-40B4-BE49-F238E27FC236}">
                <a16:creationId xmlns:a16="http://schemas.microsoft.com/office/drawing/2014/main" id="{62BF5664-BDE4-4DFA-AEC9-68F4963CA1C4}"/>
              </a:ext>
            </a:extLst>
          </p:cNvPr>
          <p:cNvSpPr txBox="1">
            <a:spLocks/>
          </p:cNvSpPr>
          <p:nvPr/>
        </p:nvSpPr>
        <p:spPr>
          <a:xfrm>
            <a:off x="1097280" y="1032487"/>
            <a:ext cx="10515599" cy="823912"/>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1200"/>
              </a:spcBef>
              <a:buFont typeface="Arial" panose="020B0604020202020204" pitchFamily="34" charset="0"/>
              <a:buChar char="•"/>
              <a:defRPr sz="2800" kern="1200">
                <a:solidFill>
                  <a:schemeClr val="tx1"/>
                </a:solidFill>
                <a:latin typeface="+mn-lt"/>
                <a:ea typeface="+mn-ea"/>
                <a:cs typeface="Calibri Light" panose="020F0302020204030204" pitchFamily="34" charset="0"/>
              </a:defRPr>
            </a:lvl1pPr>
            <a:lvl2pPr marL="514350" indent="-171450" algn="l" defTabSz="6858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b="1" dirty="0">
                <a:solidFill>
                  <a:schemeClr val="accent6"/>
                </a:solidFill>
                <a:latin typeface="+mj-lt"/>
              </a:rPr>
              <a:t>How should Thurston County “look, function, and feel” in 2035?</a:t>
            </a:r>
          </a:p>
        </p:txBody>
      </p:sp>
      <p:sp>
        <p:nvSpPr>
          <p:cNvPr id="13" name="Freeform: Shape 12">
            <a:extLst>
              <a:ext uri="{FF2B5EF4-FFF2-40B4-BE49-F238E27FC236}">
                <a16:creationId xmlns:a16="http://schemas.microsoft.com/office/drawing/2014/main" id="{EF362B9F-71FF-4122-99E3-0B4B269987F8}"/>
              </a:ext>
            </a:extLst>
          </p:cNvPr>
          <p:cNvSpPr/>
          <p:nvPr/>
        </p:nvSpPr>
        <p:spPr>
          <a:xfrm>
            <a:off x="903026" y="2006418"/>
            <a:ext cx="2468880" cy="823911"/>
          </a:xfrm>
          <a:custGeom>
            <a:avLst/>
            <a:gdLst>
              <a:gd name="connsiteX0" fmla="*/ 0 w 2377306"/>
              <a:gd name="connsiteY0" fmla="*/ 0 h 728312"/>
              <a:gd name="connsiteX1" fmla="*/ 2377306 w 2377306"/>
              <a:gd name="connsiteY1" fmla="*/ 0 h 728312"/>
              <a:gd name="connsiteX2" fmla="*/ 2377306 w 2377306"/>
              <a:gd name="connsiteY2" fmla="*/ 728312 h 728312"/>
              <a:gd name="connsiteX3" fmla="*/ 0 w 2377306"/>
              <a:gd name="connsiteY3" fmla="*/ 728312 h 728312"/>
              <a:gd name="connsiteX4" fmla="*/ 0 w 2377306"/>
              <a:gd name="connsiteY4" fmla="*/ 0 h 72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728312">
                <a:moveTo>
                  <a:pt x="0" y="0"/>
                </a:moveTo>
                <a:lnTo>
                  <a:pt x="2377306" y="0"/>
                </a:lnTo>
                <a:lnTo>
                  <a:pt x="2377306" y="728312"/>
                </a:lnTo>
                <a:lnTo>
                  <a:pt x="0" y="728312"/>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North County Centers &amp; Corridors</a:t>
            </a:r>
            <a:endParaRPr lang="en-US" sz="2000" kern="1200" dirty="0"/>
          </a:p>
        </p:txBody>
      </p:sp>
      <p:sp>
        <p:nvSpPr>
          <p:cNvPr id="21" name="Freeform: Shape 20">
            <a:extLst>
              <a:ext uri="{FF2B5EF4-FFF2-40B4-BE49-F238E27FC236}">
                <a16:creationId xmlns:a16="http://schemas.microsoft.com/office/drawing/2014/main" id="{FD033337-7901-48C5-939A-E761562B4868}"/>
              </a:ext>
            </a:extLst>
          </p:cNvPr>
          <p:cNvSpPr/>
          <p:nvPr/>
        </p:nvSpPr>
        <p:spPr>
          <a:xfrm>
            <a:off x="3550259" y="2003895"/>
            <a:ext cx="2468880" cy="823911"/>
          </a:xfrm>
          <a:custGeom>
            <a:avLst/>
            <a:gdLst>
              <a:gd name="connsiteX0" fmla="*/ 0 w 2377306"/>
              <a:gd name="connsiteY0" fmla="*/ 0 h 728312"/>
              <a:gd name="connsiteX1" fmla="*/ 2377306 w 2377306"/>
              <a:gd name="connsiteY1" fmla="*/ 0 h 728312"/>
              <a:gd name="connsiteX2" fmla="*/ 2377306 w 2377306"/>
              <a:gd name="connsiteY2" fmla="*/ 728312 h 728312"/>
              <a:gd name="connsiteX3" fmla="*/ 0 w 2377306"/>
              <a:gd name="connsiteY3" fmla="*/ 728312 h 728312"/>
              <a:gd name="connsiteX4" fmla="*/ 0 w 2377306"/>
              <a:gd name="connsiteY4" fmla="*/ 0 h 72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728312">
                <a:moveTo>
                  <a:pt x="0" y="0"/>
                </a:moveTo>
                <a:lnTo>
                  <a:pt x="2377306" y="0"/>
                </a:lnTo>
                <a:lnTo>
                  <a:pt x="2377306" y="728312"/>
                </a:lnTo>
                <a:lnTo>
                  <a:pt x="0" y="728312"/>
                </a:lnTo>
                <a:lnTo>
                  <a:pt x="0" y="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South County Communities</a:t>
            </a:r>
            <a:endParaRPr lang="en-US" sz="2000" kern="1200" dirty="0"/>
          </a:p>
        </p:txBody>
      </p:sp>
      <p:sp>
        <p:nvSpPr>
          <p:cNvPr id="23" name="Freeform: Shape 22">
            <a:extLst>
              <a:ext uri="{FF2B5EF4-FFF2-40B4-BE49-F238E27FC236}">
                <a16:creationId xmlns:a16="http://schemas.microsoft.com/office/drawing/2014/main" id="{A0491C09-C0BD-47BA-8EC2-A79348662FEB}"/>
              </a:ext>
            </a:extLst>
          </p:cNvPr>
          <p:cNvSpPr/>
          <p:nvPr/>
        </p:nvSpPr>
        <p:spPr>
          <a:xfrm>
            <a:off x="6169570" y="2003939"/>
            <a:ext cx="2468880" cy="823911"/>
          </a:xfrm>
          <a:custGeom>
            <a:avLst/>
            <a:gdLst>
              <a:gd name="connsiteX0" fmla="*/ 0 w 2377306"/>
              <a:gd name="connsiteY0" fmla="*/ 0 h 728312"/>
              <a:gd name="connsiteX1" fmla="*/ 2377306 w 2377306"/>
              <a:gd name="connsiteY1" fmla="*/ 0 h 728312"/>
              <a:gd name="connsiteX2" fmla="*/ 2377306 w 2377306"/>
              <a:gd name="connsiteY2" fmla="*/ 728312 h 728312"/>
              <a:gd name="connsiteX3" fmla="*/ 0 w 2377306"/>
              <a:gd name="connsiteY3" fmla="*/ 728312 h 728312"/>
              <a:gd name="connsiteX4" fmla="*/ 0 w 2377306"/>
              <a:gd name="connsiteY4" fmla="*/ 0 h 72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728312">
                <a:moveTo>
                  <a:pt x="0" y="0"/>
                </a:moveTo>
                <a:lnTo>
                  <a:pt x="2377306" y="0"/>
                </a:lnTo>
                <a:lnTo>
                  <a:pt x="2377306" y="728312"/>
                </a:lnTo>
                <a:lnTo>
                  <a:pt x="0" y="728312"/>
                </a:lnTo>
                <a:lnTo>
                  <a:pt x="0"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
              </a:rPr>
              <a:t>Neighborhoods</a:t>
            </a:r>
            <a:endParaRPr lang="en-US" sz="2000" kern="1200" dirty="0"/>
          </a:p>
        </p:txBody>
      </p:sp>
      <p:sp>
        <p:nvSpPr>
          <p:cNvPr id="27" name="Freeform: Shape 26">
            <a:extLst>
              <a:ext uri="{FF2B5EF4-FFF2-40B4-BE49-F238E27FC236}">
                <a16:creationId xmlns:a16="http://schemas.microsoft.com/office/drawing/2014/main" id="{8FEC4A2D-9E3F-4216-86F7-86AABAC5626F}"/>
              </a:ext>
            </a:extLst>
          </p:cNvPr>
          <p:cNvSpPr/>
          <p:nvPr/>
        </p:nvSpPr>
        <p:spPr>
          <a:xfrm>
            <a:off x="8816803" y="2002681"/>
            <a:ext cx="2468880" cy="823911"/>
          </a:xfrm>
          <a:custGeom>
            <a:avLst/>
            <a:gdLst>
              <a:gd name="connsiteX0" fmla="*/ 0 w 2377306"/>
              <a:gd name="connsiteY0" fmla="*/ 0 h 728312"/>
              <a:gd name="connsiteX1" fmla="*/ 2377306 w 2377306"/>
              <a:gd name="connsiteY1" fmla="*/ 0 h 728312"/>
              <a:gd name="connsiteX2" fmla="*/ 2377306 w 2377306"/>
              <a:gd name="connsiteY2" fmla="*/ 728312 h 728312"/>
              <a:gd name="connsiteX3" fmla="*/ 0 w 2377306"/>
              <a:gd name="connsiteY3" fmla="*/ 728312 h 728312"/>
              <a:gd name="connsiteX4" fmla="*/ 0 w 2377306"/>
              <a:gd name="connsiteY4" fmla="*/ 0 h 72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728312">
                <a:moveTo>
                  <a:pt x="0" y="0"/>
                </a:moveTo>
                <a:lnTo>
                  <a:pt x="2377306" y="0"/>
                </a:lnTo>
                <a:lnTo>
                  <a:pt x="2377306" y="728312"/>
                </a:lnTo>
                <a:lnTo>
                  <a:pt x="0" y="728312"/>
                </a:lnTo>
                <a:lnTo>
                  <a:pt x="0" y="0"/>
                </a:lnTo>
                <a:close/>
              </a:path>
            </a:pathLst>
          </a:cu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
              </a:rPr>
              <a:t>Rural Lands</a:t>
            </a:r>
            <a:endParaRPr lang="en-US" sz="2000" kern="1200" dirty="0"/>
          </a:p>
        </p:txBody>
      </p:sp>
    </p:spTree>
    <p:extLst>
      <p:ext uri="{BB962C8B-B14F-4D97-AF65-F5344CB8AC3E}">
        <p14:creationId xmlns:p14="http://schemas.microsoft.com/office/powerpoint/2010/main" val="215202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2560-4ED6-46CB-8AE1-A082F58F7E5B}"/>
              </a:ext>
            </a:extLst>
          </p:cNvPr>
          <p:cNvSpPr>
            <a:spLocks noGrp="1"/>
          </p:cNvSpPr>
          <p:nvPr>
            <p:ph type="title"/>
          </p:nvPr>
        </p:nvSpPr>
        <p:spPr/>
        <p:txBody>
          <a:bodyPr/>
          <a:lstStyle/>
          <a:p>
            <a:r>
              <a:rPr lang="en-US" dirty="0"/>
              <a:t>Urban Centers &amp; Corridors as a </a:t>
            </a:r>
            <a:br>
              <a:rPr lang="en-US" dirty="0"/>
            </a:br>
            <a:r>
              <a:rPr lang="en-US" dirty="0"/>
              <a:t>Climate Mitigation Strategy</a:t>
            </a:r>
          </a:p>
        </p:txBody>
      </p:sp>
      <p:sp>
        <p:nvSpPr>
          <p:cNvPr id="4" name="Text Placeholder 3">
            <a:extLst>
              <a:ext uri="{FF2B5EF4-FFF2-40B4-BE49-F238E27FC236}">
                <a16:creationId xmlns:a16="http://schemas.microsoft.com/office/drawing/2014/main" id="{75B65722-7947-4A82-BF3B-78EE227217E8}"/>
              </a:ext>
            </a:extLst>
          </p:cNvPr>
          <p:cNvSpPr>
            <a:spLocks noGrp="1"/>
          </p:cNvSpPr>
          <p:nvPr>
            <p:ph type="body" idx="1"/>
          </p:nvPr>
        </p:nvSpPr>
        <p:spPr/>
        <p:txBody>
          <a:bodyPr/>
          <a:lstStyle/>
          <a:p>
            <a:r>
              <a:rPr lang="en-US" dirty="0"/>
              <a:t>Reduce Emissions</a:t>
            </a:r>
          </a:p>
        </p:txBody>
      </p:sp>
      <p:sp>
        <p:nvSpPr>
          <p:cNvPr id="3" name="Content Placeholder 2">
            <a:extLst>
              <a:ext uri="{FF2B5EF4-FFF2-40B4-BE49-F238E27FC236}">
                <a16:creationId xmlns:a16="http://schemas.microsoft.com/office/drawing/2014/main" id="{9A18A3B0-D1D0-4777-AF94-9B56210A83C5}"/>
              </a:ext>
            </a:extLst>
          </p:cNvPr>
          <p:cNvSpPr>
            <a:spLocks noGrp="1"/>
          </p:cNvSpPr>
          <p:nvPr>
            <p:ph sz="half" idx="2"/>
          </p:nvPr>
        </p:nvSpPr>
        <p:spPr>
          <a:xfrm>
            <a:off x="1097280" y="2582334"/>
            <a:ext cx="4998720" cy="3378200"/>
          </a:xfrm>
        </p:spPr>
        <p:txBody>
          <a:bodyPr>
            <a:normAutofit lnSpcReduction="10000"/>
          </a:bodyPr>
          <a:lstStyle/>
          <a:p>
            <a:pPr>
              <a:buFont typeface="Wingdings" panose="05000000000000000000" pitchFamily="2" charset="2"/>
              <a:buChar char="ü"/>
            </a:pPr>
            <a:r>
              <a:rPr lang="en-US" dirty="0"/>
              <a:t> Buildings – Reduced residential energy use</a:t>
            </a:r>
          </a:p>
          <a:p>
            <a:pPr>
              <a:buFont typeface="Wingdings" panose="05000000000000000000" pitchFamily="2" charset="2"/>
              <a:buChar char="ü"/>
            </a:pPr>
            <a:r>
              <a:rPr lang="en-US" dirty="0"/>
              <a:t> Transportation – Vehicle miles traveled (VMT)</a:t>
            </a:r>
          </a:p>
        </p:txBody>
      </p:sp>
      <p:sp>
        <p:nvSpPr>
          <p:cNvPr id="5" name="Text Placeholder 4">
            <a:extLst>
              <a:ext uri="{FF2B5EF4-FFF2-40B4-BE49-F238E27FC236}">
                <a16:creationId xmlns:a16="http://schemas.microsoft.com/office/drawing/2014/main" id="{AD0FC385-4729-4FC9-850D-1FCDAD50C646}"/>
              </a:ext>
            </a:extLst>
          </p:cNvPr>
          <p:cNvSpPr>
            <a:spLocks noGrp="1"/>
          </p:cNvSpPr>
          <p:nvPr>
            <p:ph type="body" sz="quarter" idx="3"/>
          </p:nvPr>
        </p:nvSpPr>
        <p:spPr/>
        <p:txBody>
          <a:bodyPr/>
          <a:lstStyle/>
          <a:p>
            <a:r>
              <a:rPr lang="en-US" dirty="0"/>
              <a:t>Co-Benefits</a:t>
            </a:r>
          </a:p>
        </p:txBody>
      </p:sp>
      <p:sp>
        <p:nvSpPr>
          <p:cNvPr id="6" name="Content Placeholder 5">
            <a:extLst>
              <a:ext uri="{FF2B5EF4-FFF2-40B4-BE49-F238E27FC236}">
                <a16:creationId xmlns:a16="http://schemas.microsoft.com/office/drawing/2014/main" id="{C39A4BCB-E626-48B4-A986-8847BABA6F08}"/>
              </a:ext>
            </a:extLst>
          </p:cNvPr>
          <p:cNvSpPr>
            <a:spLocks noGrp="1"/>
          </p:cNvSpPr>
          <p:nvPr>
            <p:ph sz="quarter" idx="4"/>
          </p:nvPr>
        </p:nvSpPr>
        <p:spPr/>
        <p:txBody>
          <a:bodyPr>
            <a:normAutofit lnSpcReduction="10000"/>
          </a:bodyPr>
          <a:lstStyle/>
          <a:p>
            <a:pPr>
              <a:buFont typeface="Wingdings" panose="05000000000000000000" pitchFamily="2" charset="2"/>
              <a:buChar char="ü"/>
            </a:pPr>
            <a:r>
              <a:rPr lang="en-US" dirty="0"/>
              <a:t> </a:t>
            </a:r>
            <a:r>
              <a:rPr lang="en-US" dirty="0" err="1"/>
              <a:t>Liveability</a:t>
            </a:r>
            <a:r>
              <a:rPr lang="en-US" dirty="0"/>
              <a:t> – housing near opportunity</a:t>
            </a:r>
          </a:p>
          <a:p>
            <a:pPr>
              <a:buFont typeface="Wingdings" panose="05000000000000000000" pitchFamily="2" charset="2"/>
              <a:buChar char="ü"/>
            </a:pPr>
            <a:r>
              <a:rPr lang="en-US" dirty="0"/>
              <a:t> Public health</a:t>
            </a:r>
          </a:p>
          <a:p>
            <a:pPr>
              <a:buFont typeface="Wingdings" panose="05000000000000000000" pitchFamily="2" charset="2"/>
              <a:buChar char="ü"/>
            </a:pPr>
            <a:r>
              <a:rPr lang="en-US" dirty="0"/>
              <a:t> Economic vitality</a:t>
            </a:r>
          </a:p>
          <a:p>
            <a:pPr>
              <a:buFont typeface="Wingdings" panose="05000000000000000000" pitchFamily="2" charset="2"/>
              <a:buChar char="ü"/>
            </a:pPr>
            <a:r>
              <a:rPr lang="en-US" dirty="0"/>
              <a:t> Efficient use of public services (fire, medic, police, utilities, road maintenance)</a:t>
            </a:r>
          </a:p>
          <a:p>
            <a:pPr>
              <a:buFont typeface="Wingdings" panose="05000000000000000000" pitchFamily="2" charset="2"/>
              <a:buChar char="ü"/>
            </a:pPr>
            <a:r>
              <a:rPr lang="en-US" dirty="0"/>
              <a:t> Water use</a:t>
            </a:r>
          </a:p>
          <a:p>
            <a:pPr>
              <a:buFont typeface="Wingdings" panose="05000000000000000000" pitchFamily="2" charset="2"/>
              <a:buChar char="ü"/>
            </a:pPr>
            <a:r>
              <a:rPr lang="en-US" dirty="0"/>
              <a:t> Impervious surfaces and stormwater</a:t>
            </a:r>
          </a:p>
          <a:p>
            <a:pPr>
              <a:buFont typeface="Wingdings" panose="05000000000000000000" pitchFamily="2" charset="2"/>
              <a:buChar char="ü"/>
            </a:pPr>
            <a:r>
              <a:rPr lang="en-US" dirty="0"/>
              <a:t> Conservation of rural areas – agriculture, forests, open space</a:t>
            </a:r>
          </a:p>
          <a:p>
            <a:endParaRPr lang="en-US" dirty="0"/>
          </a:p>
        </p:txBody>
      </p:sp>
    </p:spTree>
    <p:extLst>
      <p:ext uri="{BB962C8B-B14F-4D97-AF65-F5344CB8AC3E}">
        <p14:creationId xmlns:p14="http://schemas.microsoft.com/office/powerpoint/2010/main" val="33135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2560-4ED6-46CB-8AE1-A082F58F7E5B}"/>
              </a:ext>
            </a:extLst>
          </p:cNvPr>
          <p:cNvSpPr>
            <a:spLocks noGrp="1"/>
          </p:cNvSpPr>
          <p:nvPr>
            <p:ph type="title"/>
          </p:nvPr>
        </p:nvSpPr>
        <p:spPr/>
        <p:txBody>
          <a:bodyPr/>
          <a:lstStyle/>
          <a:p>
            <a:r>
              <a:rPr lang="en-US" dirty="0"/>
              <a:t>Urban Centers &amp; Corridors as a </a:t>
            </a:r>
            <a:br>
              <a:rPr lang="en-US" dirty="0"/>
            </a:br>
            <a:r>
              <a:rPr lang="en-US" dirty="0"/>
              <a:t>Climate Mitigation Strategy - National</a:t>
            </a:r>
          </a:p>
        </p:txBody>
      </p:sp>
      <p:sp>
        <p:nvSpPr>
          <p:cNvPr id="3" name="Content Placeholder 2">
            <a:extLst>
              <a:ext uri="{FF2B5EF4-FFF2-40B4-BE49-F238E27FC236}">
                <a16:creationId xmlns:a16="http://schemas.microsoft.com/office/drawing/2014/main" id="{9A18A3B0-D1D0-4777-AF94-9B56210A83C5}"/>
              </a:ext>
            </a:extLst>
          </p:cNvPr>
          <p:cNvSpPr>
            <a:spLocks noGrp="1"/>
          </p:cNvSpPr>
          <p:nvPr>
            <p:ph idx="1"/>
          </p:nvPr>
        </p:nvSpPr>
        <p:spPr>
          <a:xfrm>
            <a:off x="1097279" y="1845734"/>
            <a:ext cx="10248053" cy="3392310"/>
          </a:xfrm>
        </p:spPr>
        <p:txBody>
          <a:bodyPr>
            <a:normAutofit/>
          </a:bodyPr>
          <a:lstStyle/>
          <a:p>
            <a:pPr>
              <a:buFont typeface="Wingdings" panose="05000000000000000000" pitchFamily="2" charset="2"/>
              <a:buChar char="Ø"/>
            </a:pPr>
            <a:r>
              <a:rPr lang="en-US" dirty="0"/>
              <a:t> A 1% increase in population density </a:t>
            </a:r>
            <a:r>
              <a:rPr lang="en-US" dirty="0">
                <a:sym typeface="Wingdings" panose="05000000000000000000" pitchFamily="2" charset="2"/>
              </a:rPr>
              <a:t></a:t>
            </a:r>
            <a:r>
              <a:rPr lang="en-US" dirty="0"/>
              <a:t> 0.8% reduction in per capita emissions. </a:t>
            </a:r>
            <a:r>
              <a:rPr lang="en-US" baseline="30000" dirty="0">
                <a:solidFill>
                  <a:schemeClr val="accent1"/>
                </a:solidFill>
              </a:rPr>
              <a:t>1</a:t>
            </a:r>
          </a:p>
          <a:p>
            <a:pPr>
              <a:buFont typeface="Wingdings" panose="05000000000000000000" pitchFamily="2" charset="2"/>
              <a:buChar char="Ø"/>
            </a:pPr>
            <a:r>
              <a:rPr lang="en-US" dirty="0"/>
              <a:t> In US cities, if you double the population density:</a:t>
            </a:r>
            <a:r>
              <a:rPr lang="en-US" baseline="30000" dirty="0">
                <a:solidFill>
                  <a:schemeClr val="accent1"/>
                </a:solidFill>
              </a:rPr>
              <a:t>2</a:t>
            </a:r>
            <a:endParaRPr lang="en-US" dirty="0"/>
          </a:p>
          <a:p>
            <a:pPr lvl="1">
              <a:buFont typeface="Wingdings" panose="05000000000000000000" pitchFamily="2" charset="2"/>
              <a:buChar char="Ø"/>
            </a:pPr>
            <a:r>
              <a:rPr lang="en-US" dirty="0"/>
              <a:t>35% reduction in energy consumption</a:t>
            </a:r>
          </a:p>
          <a:p>
            <a:pPr lvl="1">
              <a:buFont typeface="Wingdings" panose="05000000000000000000" pitchFamily="2" charset="2"/>
              <a:buChar char="Ø"/>
            </a:pPr>
            <a:r>
              <a:rPr lang="en-US" dirty="0"/>
              <a:t>48% reduction in emissions from household travel</a:t>
            </a:r>
          </a:p>
          <a:p>
            <a:pPr>
              <a:buFont typeface="Wingdings" panose="05000000000000000000" pitchFamily="2" charset="2"/>
              <a:buChar char="Ø"/>
            </a:pPr>
            <a:r>
              <a:rPr lang="en-US" dirty="0"/>
              <a:t> Compounding effect of density:</a:t>
            </a:r>
            <a:r>
              <a:rPr lang="en-US" baseline="30000" dirty="0">
                <a:solidFill>
                  <a:schemeClr val="accent1"/>
                </a:solidFill>
              </a:rPr>
              <a:t>3</a:t>
            </a:r>
            <a:endParaRPr lang="en-US" dirty="0"/>
          </a:p>
          <a:p>
            <a:pPr lvl="1">
              <a:buFont typeface="Wingdings" panose="05000000000000000000" pitchFamily="2" charset="2"/>
              <a:buChar char="Ø"/>
            </a:pPr>
            <a:r>
              <a:rPr lang="en-US" dirty="0"/>
              <a:t> Cities with average density </a:t>
            </a:r>
            <a:r>
              <a:rPr lang="en-US" dirty="0">
                <a:sym typeface="Wingdings" panose="05000000000000000000" pitchFamily="2" charset="2"/>
              </a:rPr>
              <a:t></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10% more compact census tracts = 5% fewer VMT</a:t>
            </a:r>
          </a:p>
          <a:p>
            <a:pPr lvl="1">
              <a:buFont typeface="Wingdings" panose="05000000000000000000" pitchFamily="2" charset="2"/>
              <a:buChar char="Ø"/>
            </a:pPr>
            <a:r>
              <a:rPr lang="en-US" dirty="0">
                <a:latin typeface="Calibri" panose="020F0502020204030204" pitchFamily="34" charset="0"/>
                <a:cs typeface="Times New Roman" panose="02020603050405020304" pitchFamily="18" charset="0"/>
              </a:rPr>
              <a:t> Cities with higher density </a:t>
            </a:r>
            <a:r>
              <a:rPr lang="en-US" dirty="0">
                <a:latin typeface="Calibri" panose="020F0502020204030204" pitchFamily="34" charset="0"/>
                <a:cs typeface="Times New Roman" panose="02020603050405020304" pitchFamily="18" charset="0"/>
                <a:sym typeface="Wingdings" panose="05000000000000000000" pitchFamily="2" charset="2"/>
              </a:rPr>
              <a:t> 10% more compact census tracts = 10% fewer VMT</a:t>
            </a:r>
            <a:endParaRPr lang="en-US" dirty="0"/>
          </a:p>
          <a:p>
            <a:pPr>
              <a:buFont typeface="Wingdings" panose="05000000000000000000" pitchFamily="2" charset="2"/>
              <a:buChar char="Ø"/>
            </a:pPr>
            <a:r>
              <a:rPr lang="en-US" dirty="0"/>
              <a:t> 60-90% new urban growth in compact development = 0.2%-4% transportation GHG reduction.</a:t>
            </a:r>
            <a:r>
              <a:rPr lang="en-US" baseline="30000" dirty="0">
                <a:solidFill>
                  <a:schemeClr val="accent1"/>
                </a:solidFill>
              </a:rPr>
              <a:t>4</a:t>
            </a:r>
          </a:p>
        </p:txBody>
      </p:sp>
      <p:sp>
        <p:nvSpPr>
          <p:cNvPr id="7" name="Content Placeholder 2">
            <a:extLst>
              <a:ext uri="{FF2B5EF4-FFF2-40B4-BE49-F238E27FC236}">
                <a16:creationId xmlns:a16="http://schemas.microsoft.com/office/drawing/2014/main" id="{750CCDB9-0D09-4C99-8911-92E56ADAF9E0}"/>
              </a:ext>
            </a:extLst>
          </p:cNvPr>
          <p:cNvSpPr txBox="1">
            <a:spLocks/>
          </p:cNvSpPr>
          <p:nvPr/>
        </p:nvSpPr>
        <p:spPr>
          <a:xfrm>
            <a:off x="820702" y="5357706"/>
            <a:ext cx="10058400" cy="100471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00000"/>
              </a:lnSpc>
              <a:spcBef>
                <a:spcPts val="200"/>
              </a:spcBef>
              <a:buAutoNum type="arabicPeriod"/>
            </a:pPr>
            <a:r>
              <a:rPr lang="en-US" sz="1100" dirty="0"/>
              <a:t>Ribeiro, H.V., </a:t>
            </a:r>
            <a:r>
              <a:rPr lang="en-US" sz="1100" dirty="0" err="1"/>
              <a:t>Rybski</a:t>
            </a:r>
            <a:r>
              <a:rPr lang="en-US" sz="1100" dirty="0"/>
              <a:t>, D. &amp; Kropp, J.P. (2019). Effects of changing population or density on urban carbon dioxide emissions. Nat </a:t>
            </a:r>
            <a:r>
              <a:rPr lang="en-US" sz="1100" dirty="0" err="1"/>
              <a:t>Commun</a:t>
            </a:r>
            <a:r>
              <a:rPr lang="en-US" sz="1100" dirty="0"/>
              <a:t> 10, 3204. </a:t>
            </a:r>
          </a:p>
          <a:p>
            <a:pPr marL="228600" indent="-228600">
              <a:lnSpc>
                <a:spcPct val="100000"/>
              </a:lnSpc>
              <a:spcBef>
                <a:spcPts val="200"/>
              </a:spcBef>
              <a:buAutoNum type="arabicPeriod"/>
            </a:pPr>
            <a:r>
              <a:rPr lang="en-US" sz="1100" dirty="0"/>
              <a:t>Lee, S., and Lee, B. (2014) The Influence of Urban Form on GHG Emissions in the U.S. Household Sector. Journal of Energy Policy, 68: 534-549.</a:t>
            </a:r>
          </a:p>
          <a:p>
            <a:pPr marL="228600" indent="-228600">
              <a:lnSpc>
                <a:spcPct val="100000"/>
              </a:lnSpc>
              <a:spcBef>
                <a:spcPts val="200"/>
              </a:spcBef>
              <a:buAutoNum type="arabicPeriod"/>
            </a:pPr>
            <a:r>
              <a:rPr lang="en-US" sz="1100" dirty="0"/>
              <a:t>Lee, S., &amp; Lee, B. (2020). Comparing the impacts of local land use and urban spatial structure on household VMT and GHG emissions. Journal of Transport Geography, 84, [102694]. </a:t>
            </a:r>
          </a:p>
          <a:p>
            <a:pPr marL="228600" indent="-228600">
              <a:lnSpc>
                <a:spcPct val="100000"/>
              </a:lnSpc>
              <a:spcBef>
                <a:spcPts val="200"/>
              </a:spcBef>
              <a:buAutoNum type="arabicPeriod"/>
            </a:pPr>
            <a:r>
              <a:rPr lang="en-US" sz="1100" dirty="0"/>
              <a:t>National Academies of Sciences, Engineering, and Medicine (2012). Practitioners Guide to Incorporating Greenhouse Gas Emissions into the Collaborative Decision-Making Process. Washington, DC: The National Academies Press. https://doi.org/10.17226/22802.</a:t>
            </a:r>
          </a:p>
        </p:txBody>
      </p:sp>
      <p:pic>
        <p:nvPicPr>
          <p:cNvPr id="1026" name="Picture 2" descr="276,351 Usa Outline Stock Photos, Pictures &amp;amp; Royalty-Free Images - iStock">
            <a:extLst>
              <a:ext uri="{FF2B5EF4-FFF2-40B4-BE49-F238E27FC236}">
                <a16:creationId xmlns:a16="http://schemas.microsoft.com/office/drawing/2014/main" id="{D5E8B217-98C4-4636-BFAB-BEDB8877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370" y="1998562"/>
            <a:ext cx="2199542" cy="219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2560-4ED6-46CB-8AE1-A082F58F7E5B}"/>
              </a:ext>
            </a:extLst>
          </p:cNvPr>
          <p:cNvSpPr>
            <a:spLocks noGrp="1"/>
          </p:cNvSpPr>
          <p:nvPr>
            <p:ph type="title"/>
          </p:nvPr>
        </p:nvSpPr>
        <p:spPr/>
        <p:txBody>
          <a:bodyPr/>
          <a:lstStyle/>
          <a:p>
            <a:r>
              <a:rPr lang="en-US" dirty="0"/>
              <a:t>Urban Centers &amp; Corridors as a </a:t>
            </a:r>
            <a:br>
              <a:rPr lang="en-US" dirty="0"/>
            </a:br>
            <a:r>
              <a:rPr lang="en-US" dirty="0"/>
              <a:t>Climate Mitigation Strategy - Local</a:t>
            </a:r>
          </a:p>
        </p:txBody>
      </p:sp>
      <p:sp>
        <p:nvSpPr>
          <p:cNvPr id="3" name="Content Placeholder 2">
            <a:extLst>
              <a:ext uri="{FF2B5EF4-FFF2-40B4-BE49-F238E27FC236}">
                <a16:creationId xmlns:a16="http://schemas.microsoft.com/office/drawing/2014/main" id="{9A18A3B0-D1D0-4777-AF94-9B56210A83C5}"/>
              </a:ext>
            </a:extLst>
          </p:cNvPr>
          <p:cNvSpPr>
            <a:spLocks noGrp="1"/>
          </p:cNvSpPr>
          <p:nvPr>
            <p:ph idx="1"/>
          </p:nvPr>
        </p:nvSpPr>
        <p:spPr>
          <a:xfrm>
            <a:off x="1097280" y="1845734"/>
            <a:ext cx="3768231" cy="3392310"/>
          </a:xfrm>
        </p:spPr>
        <p:txBody>
          <a:bodyPr>
            <a:normAutofit/>
          </a:bodyPr>
          <a:lstStyle/>
          <a:p>
            <a:pPr marL="0" indent="0">
              <a:buNone/>
            </a:pPr>
            <a:r>
              <a:rPr lang="en-US" sz="2400" b="1" dirty="0">
                <a:solidFill>
                  <a:schemeClr val="accent6"/>
                </a:solidFill>
              </a:rPr>
              <a:t>Preferred Land Use Scenario</a:t>
            </a:r>
          </a:p>
          <a:p>
            <a:pPr>
              <a:buFont typeface="Wingdings" panose="05000000000000000000" pitchFamily="2" charset="2"/>
              <a:buChar char="Ø"/>
            </a:pPr>
            <a:r>
              <a:rPr lang="en-US" sz="2400" b="1" dirty="0">
                <a:solidFill>
                  <a:schemeClr val="accent2"/>
                </a:solidFill>
              </a:rPr>
              <a:t>- 28%</a:t>
            </a:r>
            <a:r>
              <a:rPr lang="en-US" dirty="0"/>
              <a:t> residential energy use</a:t>
            </a:r>
            <a:r>
              <a:rPr lang="en-US" baseline="30000" dirty="0">
                <a:solidFill>
                  <a:schemeClr val="accent1"/>
                </a:solidFill>
              </a:rPr>
              <a:t>1</a:t>
            </a:r>
            <a:endParaRPr lang="en-US" dirty="0"/>
          </a:p>
          <a:p>
            <a:pPr>
              <a:buFont typeface="Wingdings" panose="05000000000000000000" pitchFamily="2" charset="2"/>
              <a:buChar char="Ø"/>
            </a:pPr>
            <a:r>
              <a:rPr lang="en-US" dirty="0"/>
              <a:t> </a:t>
            </a:r>
            <a:r>
              <a:rPr lang="en-US" sz="2400" b="1" dirty="0">
                <a:solidFill>
                  <a:schemeClr val="accent2"/>
                </a:solidFill>
              </a:rPr>
              <a:t>- 11% </a:t>
            </a:r>
            <a:r>
              <a:rPr lang="en-US" dirty="0"/>
              <a:t>household water use</a:t>
            </a:r>
            <a:r>
              <a:rPr lang="en-US" baseline="30000" dirty="0">
                <a:solidFill>
                  <a:schemeClr val="accent1"/>
                </a:solidFill>
              </a:rPr>
              <a:t>1</a:t>
            </a:r>
            <a:endParaRPr lang="en-US" dirty="0"/>
          </a:p>
          <a:p>
            <a:pPr>
              <a:buFont typeface="Wingdings" panose="05000000000000000000" pitchFamily="2" charset="2"/>
              <a:buChar char="Ø"/>
            </a:pPr>
            <a:r>
              <a:rPr lang="en-US" dirty="0"/>
              <a:t> </a:t>
            </a:r>
            <a:r>
              <a:rPr lang="en-US" sz="2400" b="1" dirty="0">
                <a:solidFill>
                  <a:schemeClr val="accent2"/>
                </a:solidFill>
              </a:rPr>
              <a:t>- 2% </a:t>
            </a:r>
            <a:r>
              <a:rPr lang="en-US" dirty="0"/>
              <a:t>vehicle miles traveled</a:t>
            </a:r>
            <a:r>
              <a:rPr lang="en-US" baseline="30000" dirty="0">
                <a:solidFill>
                  <a:schemeClr val="accent1"/>
                </a:solidFill>
              </a:rPr>
              <a:t>2</a:t>
            </a:r>
          </a:p>
          <a:p>
            <a:pPr>
              <a:buFont typeface="Wingdings" panose="05000000000000000000" pitchFamily="2" charset="2"/>
              <a:buChar char="Ø"/>
            </a:pPr>
            <a:endParaRPr lang="en-US" baseline="30000" dirty="0">
              <a:solidFill>
                <a:schemeClr val="accent1"/>
              </a:solidFill>
            </a:endParaRPr>
          </a:p>
          <a:p>
            <a:pPr>
              <a:buFont typeface="Wingdings" panose="05000000000000000000" pitchFamily="2" charset="2"/>
              <a:buChar char="Ø"/>
            </a:pPr>
            <a:r>
              <a:rPr lang="en-US" b="1" dirty="0">
                <a:solidFill>
                  <a:schemeClr val="accent2"/>
                </a:solidFill>
              </a:rPr>
              <a:t> $1.6 billion </a:t>
            </a:r>
            <a:r>
              <a:rPr lang="en-US" dirty="0"/>
              <a:t>savings in road, water, sewer, and other related infrastructure</a:t>
            </a:r>
            <a:r>
              <a:rPr lang="en-US" baseline="30000" dirty="0">
                <a:solidFill>
                  <a:schemeClr val="accent1"/>
                </a:solidFill>
              </a:rPr>
              <a:t>1</a:t>
            </a:r>
            <a:endParaRPr lang="en-US" dirty="0"/>
          </a:p>
          <a:p>
            <a:pPr>
              <a:buFont typeface="Wingdings" panose="05000000000000000000" pitchFamily="2" charset="2"/>
              <a:buChar char="Ø"/>
            </a:pPr>
            <a:endParaRPr lang="en-US" dirty="0"/>
          </a:p>
          <a:p>
            <a:pPr marL="0" indent="0">
              <a:buNone/>
            </a:pPr>
            <a:endParaRPr lang="en-US" baseline="30000" dirty="0">
              <a:solidFill>
                <a:schemeClr val="accent1"/>
              </a:solidFill>
            </a:endParaRPr>
          </a:p>
        </p:txBody>
      </p:sp>
      <p:sp>
        <p:nvSpPr>
          <p:cNvPr id="7" name="Content Placeholder 2">
            <a:extLst>
              <a:ext uri="{FF2B5EF4-FFF2-40B4-BE49-F238E27FC236}">
                <a16:creationId xmlns:a16="http://schemas.microsoft.com/office/drawing/2014/main" id="{750CCDB9-0D09-4C99-8911-92E56ADAF9E0}"/>
              </a:ext>
            </a:extLst>
          </p:cNvPr>
          <p:cNvSpPr txBox="1">
            <a:spLocks/>
          </p:cNvSpPr>
          <p:nvPr/>
        </p:nvSpPr>
        <p:spPr>
          <a:xfrm>
            <a:off x="831991" y="5522495"/>
            <a:ext cx="10058400" cy="72026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00000"/>
              </a:lnSpc>
              <a:spcBef>
                <a:spcPts val="200"/>
              </a:spcBef>
              <a:buAutoNum type="arabicPeriod"/>
            </a:pPr>
            <a:r>
              <a:rPr lang="en-US" sz="1100" dirty="0"/>
              <a:t>Sustainable Thurston, Preferred Land Use Scenario Key Indicators (2013). </a:t>
            </a:r>
            <a:r>
              <a:rPr lang="en-US" sz="1100" dirty="0">
                <a:hlinkClick r:id="rId3"/>
              </a:rPr>
              <a:t>https://www.trpc.org/DocumentCenter/View/778/Preferred-Land-Use-Scenario-and-Key-Indicators-PDF</a:t>
            </a:r>
            <a:r>
              <a:rPr lang="en-US" sz="1100" dirty="0"/>
              <a:t> . Note: percent reduction compared to 2010 baseline.</a:t>
            </a:r>
          </a:p>
          <a:p>
            <a:pPr marL="228600" indent="-228600">
              <a:lnSpc>
                <a:spcPct val="100000"/>
              </a:lnSpc>
              <a:spcBef>
                <a:spcPts val="200"/>
              </a:spcBef>
              <a:buAutoNum type="arabicPeriod"/>
            </a:pPr>
            <a:r>
              <a:rPr lang="en-US" sz="1100" dirty="0"/>
              <a:t>Interstate 5: Tumwater to Mounts Road Mid- and Long-Range Strategies Corridor Study Report (2020). </a:t>
            </a:r>
            <a:r>
              <a:rPr lang="en-US" sz="1100" dirty="0">
                <a:hlinkClick r:id="rId4"/>
              </a:rPr>
              <a:t>https://wsdot.wa.gov/planning/studies/i5/tumwater-mounts-road/home</a:t>
            </a:r>
            <a:r>
              <a:rPr lang="en-US" sz="1100" dirty="0"/>
              <a:t> . Note: percent reduction compared to 2040 forecast.</a:t>
            </a:r>
          </a:p>
        </p:txBody>
      </p:sp>
      <p:pic>
        <p:nvPicPr>
          <p:cNvPr id="5" name="Picture 4">
            <a:extLst>
              <a:ext uri="{FF2B5EF4-FFF2-40B4-BE49-F238E27FC236}">
                <a16:creationId xmlns:a16="http://schemas.microsoft.com/office/drawing/2014/main" id="{0815783B-A56F-4B34-947A-0D489EFD8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911" y="2279805"/>
            <a:ext cx="6662700" cy="2958239"/>
          </a:xfrm>
          <a:prstGeom prst="rect">
            <a:avLst/>
          </a:prstGeom>
        </p:spPr>
      </p:pic>
    </p:spTree>
    <p:extLst>
      <p:ext uri="{BB962C8B-B14F-4D97-AF65-F5344CB8AC3E}">
        <p14:creationId xmlns:p14="http://schemas.microsoft.com/office/powerpoint/2010/main" val="141168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20554" y="691603"/>
            <a:ext cx="8071445" cy="5164447"/>
          </a:xfrm>
          <a:prstGeom prst="rect">
            <a:avLst/>
          </a:prstGeom>
        </p:spPr>
      </p:pic>
      <p:sp>
        <p:nvSpPr>
          <p:cNvPr id="2" name="Title 1">
            <a:extLst>
              <a:ext uri="{FF2B5EF4-FFF2-40B4-BE49-F238E27FC236}">
                <a16:creationId xmlns:a16="http://schemas.microsoft.com/office/drawing/2014/main" id="{27B47325-177A-4EF1-939C-4338D8FC4317}"/>
              </a:ext>
            </a:extLst>
          </p:cNvPr>
          <p:cNvSpPr>
            <a:spLocks noGrp="1"/>
          </p:cNvSpPr>
          <p:nvPr>
            <p:ph type="title"/>
          </p:nvPr>
        </p:nvSpPr>
        <p:spPr/>
        <p:txBody>
          <a:bodyPr/>
          <a:lstStyle/>
          <a:p>
            <a:r>
              <a:rPr lang="en-US" dirty="0"/>
              <a:t>Urban Corridors Task Force (2012)</a:t>
            </a:r>
          </a:p>
        </p:txBody>
      </p:sp>
      <p:sp>
        <p:nvSpPr>
          <p:cNvPr id="5" name="Text Placeholder 4">
            <a:extLst>
              <a:ext uri="{FF2B5EF4-FFF2-40B4-BE49-F238E27FC236}">
                <a16:creationId xmlns:a16="http://schemas.microsoft.com/office/drawing/2014/main" id="{7AF375C1-2BCC-412E-93FD-005CA98B9674}"/>
              </a:ext>
            </a:extLst>
          </p:cNvPr>
          <p:cNvSpPr>
            <a:spLocks noGrp="1"/>
          </p:cNvSpPr>
          <p:nvPr>
            <p:ph type="body" sz="half" idx="2"/>
          </p:nvPr>
        </p:nvSpPr>
        <p:spPr>
          <a:xfrm>
            <a:off x="457200" y="3004456"/>
            <a:ext cx="3200400" cy="3300747"/>
          </a:xfrm>
        </p:spPr>
        <p:txBody>
          <a:bodyPr/>
          <a:lstStyle/>
          <a:p>
            <a:r>
              <a:rPr lang="en-US" sz="1600" dirty="0"/>
              <a:t>A joint subcommittee of Thurston Regional Planning Council and its Transportation Policy Board</a:t>
            </a:r>
          </a:p>
        </p:txBody>
      </p:sp>
    </p:spTree>
    <p:extLst>
      <p:ext uri="{BB962C8B-B14F-4D97-AF65-F5344CB8AC3E}">
        <p14:creationId xmlns:p14="http://schemas.microsoft.com/office/powerpoint/2010/main" val="395604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57ED-193D-431C-A76F-FAF5C07B1670}"/>
              </a:ext>
            </a:extLst>
          </p:cNvPr>
          <p:cNvSpPr>
            <a:spLocks noGrp="1"/>
          </p:cNvSpPr>
          <p:nvPr>
            <p:ph type="title"/>
          </p:nvPr>
        </p:nvSpPr>
        <p:spPr/>
        <p:txBody>
          <a:bodyPr/>
          <a:lstStyle/>
          <a:p>
            <a:r>
              <a:rPr lang="en-US" dirty="0"/>
              <a:t>Urban Corridors Task Force </a:t>
            </a:r>
            <a:r>
              <a:rPr lang="en-US" sz="3200" dirty="0"/>
              <a:t>Recommendations</a:t>
            </a:r>
            <a:endParaRPr lang="en-US" dirty="0"/>
          </a:p>
        </p:txBody>
      </p:sp>
      <p:sp>
        <p:nvSpPr>
          <p:cNvPr id="20" name="Text Placeholder 19">
            <a:extLst>
              <a:ext uri="{FF2B5EF4-FFF2-40B4-BE49-F238E27FC236}">
                <a16:creationId xmlns:a16="http://schemas.microsoft.com/office/drawing/2014/main" id="{5010B445-6809-48E3-A0C8-8A5C3EF3CABD}"/>
              </a:ext>
            </a:extLst>
          </p:cNvPr>
          <p:cNvSpPr>
            <a:spLocks noGrp="1"/>
          </p:cNvSpPr>
          <p:nvPr>
            <p:ph type="body" sz="half" idx="2"/>
          </p:nvPr>
        </p:nvSpPr>
        <p:spPr/>
        <p:txBody>
          <a:bodyPr/>
          <a:lstStyle/>
          <a:p>
            <a:endParaRPr lang="en-US" dirty="0"/>
          </a:p>
        </p:txBody>
      </p:sp>
      <p:grpSp>
        <p:nvGrpSpPr>
          <p:cNvPr id="6" name="Group 5">
            <a:extLst>
              <a:ext uri="{FF2B5EF4-FFF2-40B4-BE49-F238E27FC236}">
                <a16:creationId xmlns:a16="http://schemas.microsoft.com/office/drawing/2014/main" id="{ACE21DD5-CB70-467D-9C30-B77401B23847}"/>
              </a:ext>
            </a:extLst>
          </p:cNvPr>
          <p:cNvGrpSpPr/>
          <p:nvPr/>
        </p:nvGrpSpPr>
        <p:grpSpPr>
          <a:xfrm>
            <a:off x="4406538" y="408198"/>
            <a:ext cx="7654834" cy="5542659"/>
            <a:chOff x="228599" y="1456950"/>
            <a:chExt cx="10043161" cy="5743861"/>
          </a:xfrm>
        </p:grpSpPr>
        <p:sp>
          <p:nvSpPr>
            <p:cNvPr id="7" name="Straight Connector 6">
              <a:extLst>
                <a:ext uri="{FF2B5EF4-FFF2-40B4-BE49-F238E27FC236}">
                  <a16:creationId xmlns:a16="http://schemas.microsoft.com/office/drawing/2014/main" id="{EBB49393-48F5-416D-8841-8D1E1D14619F}"/>
                </a:ext>
              </a:extLst>
            </p:cNvPr>
            <p:cNvSpPr/>
            <p:nvPr/>
          </p:nvSpPr>
          <p:spPr>
            <a:xfrm>
              <a:off x="228599" y="6210810"/>
              <a:ext cx="9144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7">
              <a:extLst>
                <a:ext uri="{FF2B5EF4-FFF2-40B4-BE49-F238E27FC236}">
                  <a16:creationId xmlns:a16="http://schemas.microsoft.com/office/drawing/2014/main" id="{1C0EEA3B-DAFD-40BA-A8F9-7578D7483A90}"/>
                </a:ext>
              </a:extLst>
            </p:cNvPr>
            <p:cNvSpPr/>
            <p:nvPr/>
          </p:nvSpPr>
          <p:spPr>
            <a:xfrm flipV="1">
              <a:off x="228600" y="3802879"/>
              <a:ext cx="9220200" cy="40508"/>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8">
              <a:extLst>
                <a:ext uri="{FF2B5EF4-FFF2-40B4-BE49-F238E27FC236}">
                  <a16:creationId xmlns:a16="http://schemas.microsoft.com/office/drawing/2014/main" id="{151762A7-DA9B-4355-9B49-B375E7C5CD57}"/>
                </a:ext>
              </a:extLst>
            </p:cNvPr>
            <p:cNvSpPr/>
            <p:nvPr/>
          </p:nvSpPr>
          <p:spPr>
            <a:xfrm>
              <a:off x="228600" y="1952994"/>
              <a:ext cx="9144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8">
              <a:extLst>
                <a:ext uri="{FF2B5EF4-FFF2-40B4-BE49-F238E27FC236}">
                  <a16:creationId xmlns:a16="http://schemas.microsoft.com/office/drawing/2014/main" id="{CB83E1DD-7B78-44B8-9E9E-CDCA90BC235F}"/>
                </a:ext>
              </a:extLst>
            </p:cNvPr>
            <p:cNvSpPr/>
            <p:nvPr/>
          </p:nvSpPr>
          <p:spPr>
            <a:xfrm>
              <a:off x="3505200" y="1484670"/>
              <a:ext cx="6766560" cy="496044"/>
            </a:xfrm>
            <a:custGeom>
              <a:avLst/>
              <a:gdLst>
                <a:gd name="connsiteX0" fmla="*/ 0 w 6766560"/>
                <a:gd name="connsiteY0" fmla="*/ 0 h 496044"/>
                <a:gd name="connsiteX1" fmla="*/ 6766560 w 6766560"/>
                <a:gd name="connsiteY1" fmla="*/ 0 h 496044"/>
                <a:gd name="connsiteX2" fmla="*/ 6766560 w 6766560"/>
                <a:gd name="connsiteY2" fmla="*/ 496044 h 496044"/>
                <a:gd name="connsiteX3" fmla="*/ 0 w 6766560"/>
                <a:gd name="connsiteY3" fmla="*/ 496044 h 496044"/>
                <a:gd name="connsiteX4" fmla="*/ 0 w 6766560"/>
                <a:gd name="connsiteY4" fmla="*/ 0 h 49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560" h="496044">
                  <a:moveTo>
                    <a:pt x="0" y="0"/>
                  </a:moveTo>
                  <a:lnTo>
                    <a:pt x="6766560" y="0"/>
                  </a:lnTo>
                  <a:lnTo>
                    <a:pt x="6766560" y="496044"/>
                  </a:lnTo>
                  <a:lnTo>
                    <a:pt x="0" y="496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defTabSz="1155700">
                <a:lnSpc>
                  <a:spcPct val="90000"/>
                </a:lnSpc>
                <a:spcBef>
                  <a:spcPct val="0"/>
                </a:spcBef>
                <a:spcAft>
                  <a:spcPct val="35000"/>
                </a:spcAft>
              </a:pPr>
              <a:r>
                <a:rPr lang="en-US" sz="2000" b="1" dirty="0">
                  <a:solidFill>
                    <a:srgbClr val="603B14"/>
                  </a:solidFill>
                </a:rPr>
                <a:t>Augment the status quo</a:t>
              </a:r>
            </a:p>
          </p:txBody>
        </p:sp>
        <p:sp>
          <p:nvSpPr>
            <p:cNvPr id="11" name="Freeform 9">
              <a:extLst>
                <a:ext uri="{FF2B5EF4-FFF2-40B4-BE49-F238E27FC236}">
                  <a16:creationId xmlns:a16="http://schemas.microsoft.com/office/drawing/2014/main" id="{279A6B0B-9287-4C9F-A781-B6C2FC1837CB}"/>
                </a:ext>
              </a:extLst>
            </p:cNvPr>
            <p:cNvSpPr/>
            <p:nvPr/>
          </p:nvSpPr>
          <p:spPr>
            <a:xfrm>
              <a:off x="228600" y="1456950"/>
              <a:ext cx="3200400" cy="496044"/>
            </a:xfrm>
            <a:custGeom>
              <a:avLst/>
              <a:gdLst>
                <a:gd name="connsiteX0" fmla="*/ 82691 w 2377440"/>
                <a:gd name="connsiteY0" fmla="*/ 0 h 496044"/>
                <a:gd name="connsiteX1" fmla="*/ 2294749 w 2377440"/>
                <a:gd name="connsiteY1" fmla="*/ 0 h 496044"/>
                <a:gd name="connsiteX2" fmla="*/ 2377440 w 2377440"/>
                <a:gd name="connsiteY2" fmla="*/ 82691 h 496044"/>
                <a:gd name="connsiteX3" fmla="*/ 2377440 w 2377440"/>
                <a:gd name="connsiteY3" fmla="*/ 496044 h 496044"/>
                <a:gd name="connsiteX4" fmla="*/ 2377440 w 2377440"/>
                <a:gd name="connsiteY4" fmla="*/ 496044 h 496044"/>
                <a:gd name="connsiteX5" fmla="*/ 0 w 2377440"/>
                <a:gd name="connsiteY5" fmla="*/ 496044 h 496044"/>
                <a:gd name="connsiteX6" fmla="*/ 0 w 2377440"/>
                <a:gd name="connsiteY6" fmla="*/ 496044 h 496044"/>
                <a:gd name="connsiteX7" fmla="*/ 0 w 2377440"/>
                <a:gd name="connsiteY7" fmla="*/ 82691 h 496044"/>
                <a:gd name="connsiteX8" fmla="*/ 82691 w 2377440"/>
                <a:gd name="connsiteY8" fmla="*/ 0 h 49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96044">
                  <a:moveTo>
                    <a:pt x="82691" y="0"/>
                  </a:moveTo>
                  <a:lnTo>
                    <a:pt x="2294749" y="0"/>
                  </a:lnTo>
                  <a:cubicBezTo>
                    <a:pt x="2340418" y="0"/>
                    <a:pt x="2377440" y="37022"/>
                    <a:pt x="2377440" y="82691"/>
                  </a:cubicBezTo>
                  <a:lnTo>
                    <a:pt x="2377440" y="496044"/>
                  </a:lnTo>
                  <a:lnTo>
                    <a:pt x="2377440" y="496044"/>
                  </a:lnTo>
                  <a:lnTo>
                    <a:pt x="0" y="496044"/>
                  </a:lnTo>
                  <a:lnTo>
                    <a:pt x="0" y="496044"/>
                  </a:lnTo>
                  <a:lnTo>
                    <a:pt x="0" y="82691"/>
                  </a:lnTo>
                  <a:cubicBezTo>
                    <a:pt x="0" y="37022"/>
                    <a:pt x="37022" y="0"/>
                    <a:pt x="82691"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9" tIns="73749" rIns="73749" bIns="49530" numCol="1" spcCol="1270" anchor="ctr" anchorCtr="0">
              <a:noAutofit/>
            </a:bodyPr>
            <a:lstStyle/>
            <a:p>
              <a:pPr algn="ctr" defTabSz="1155700">
                <a:lnSpc>
                  <a:spcPct val="90000"/>
                </a:lnSpc>
                <a:spcBef>
                  <a:spcPct val="0"/>
                </a:spcBef>
                <a:spcAft>
                  <a:spcPct val="35000"/>
                </a:spcAft>
              </a:pPr>
              <a:r>
                <a:rPr lang="en-US" sz="2400" dirty="0">
                  <a:solidFill>
                    <a:schemeClr val="bg1"/>
                  </a:solidFill>
                </a:rPr>
                <a:t>Modest Measures</a:t>
              </a:r>
            </a:p>
          </p:txBody>
        </p:sp>
        <p:sp>
          <p:nvSpPr>
            <p:cNvPr id="12" name="Freeform 10">
              <a:extLst>
                <a:ext uri="{FF2B5EF4-FFF2-40B4-BE49-F238E27FC236}">
                  <a16:creationId xmlns:a16="http://schemas.microsoft.com/office/drawing/2014/main" id="{CF24EE81-939D-4CF5-A9DA-BD96396043B3}"/>
                </a:ext>
              </a:extLst>
            </p:cNvPr>
            <p:cNvSpPr/>
            <p:nvPr/>
          </p:nvSpPr>
          <p:spPr>
            <a:xfrm>
              <a:off x="228600" y="1952993"/>
              <a:ext cx="9144000" cy="1214413"/>
            </a:xfrm>
            <a:custGeom>
              <a:avLst/>
              <a:gdLst>
                <a:gd name="connsiteX0" fmla="*/ 0 w 9144000"/>
                <a:gd name="connsiteY0" fmla="*/ 0 h 992237"/>
                <a:gd name="connsiteX1" fmla="*/ 9144000 w 9144000"/>
                <a:gd name="connsiteY1" fmla="*/ 0 h 992237"/>
                <a:gd name="connsiteX2" fmla="*/ 9144000 w 9144000"/>
                <a:gd name="connsiteY2" fmla="*/ 992237 h 992237"/>
                <a:gd name="connsiteX3" fmla="*/ 0 w 9144000"/>
                <a:gd name="connsiteY3" fmla="*/ 992237 h 992237"/>
                <a:gd name="connsiteX4" fmla="*/ 0 w 9144000"/>
                <a:gd name="connsiteY4" fmla="*/ 0 h 9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2237">
                  <a:moveTo>
                    <a:pt x="0" y="0"/>
                  </a:moveTo>
                  <a:lnTo>
                    <a:pt x="9144000" y="0"/>
                  </a:lnTo>
                  <a:lnTo>
                    <a:pt x="9144000" y="992237"/>
                  </a:lnTo>
                  <a:lnTo>
                    <a:pt x="0" y="9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a:lnSpc>
                  <a:spcPct val="90000"/>
                </a:lnSpc>
                <a:spcBef>
                  <a:spcPct val="0"/>
                </a:spcBef>
                <a:spcAft>
                  <a:spcPct val="15000"/>
                </a:spcAft>
                <a:buChar char="••"/>
              </a:pPr>
              <a:r>
                <a:rPr lang="en-US" dirty="0">
                  <a:solidFill>
                    <a:srgbClr val="603B14"/>
                  </a:solidFill>
                </a:rPr>
                <a:t>Property Inventory</a:t>
              </a:r>
            </a:p>
            <a:p>
              <a:pPr marL="228600" lvl="1" indent="-228600" defTabSz="889000">
                <a:lnSpc>
                  <a:spcPct val="90000"/>
                </a:lnSpc>
                <a:spcBef>
                  <a:spcPct val="0"/>
                </a:spcBef>
                <a:spcAft>
                  <a:spcPct val="15000"/>
                </a:spcAft>
                <a:buChar char="••"/>
              </a:pPr>
              <a:r>
                <a:rPr lang="en-US" dirty="0">
                  <a:solidFill>
                    <a:srgbClr val="603B14"/>
                  </a:solidFill>
                </a:rPr>
                <a:t>Education Process</a:t>
              </a:r>
            </a:p>
            <a:p>
              <a:pPr marL="228600" lvl="1" indent="-228600" defTabSz="889000">
                <a:lnSpc>
                  <a:spcPct val="90000"/>
                </a:lnSpc>
                <a:spcBef>
                  <a:spcPct val="0"/>
                </a:spcBef>
                <a:spcAft>
                  <a:spcPct val="15000"/>
                </a:spcAft>
                <a:buChar char="••"/>
              </a:pPr>
              <a:r>
                <a:rPr lang="en-US" dirty="0">
                  <a:solidFill>
                    <a:srgbClr val="603B14"/>
                  </a:solidFill>
                </a:rPr>
                <a:t>Augment Land Use Analysis</a:t>
              </a:r>
            </a:p>
            <a:p>
              <a:pPr marL="228600" lvl="1" indent="-228600" defTabSz="889000">
                <a:lnSpc>
                  <a:spcPct val="90000"/>
                </a:lnSpc>
                <a:spcBef>
                  <a:spcPct val="0"/>
                </a:spcBef>
                <a:spcAft>
                  <a:spcPct val="15000"/>
                </a:spcAft>
                <a:buChar char="••"/>
              </a:pPr>
              <a:r>
                <a:rPr lang="en-US" dirty="0">
                  <a:solidFill>
                    <a:srgbClr val="603B14"/>
                  </a:solidFill>
                </a:rPr>
                <a:t>Identify Priority Investment Locations</a:t>
              </a:r>
            </a:p>
          </p:txBody>
        </p:sp>
        <p:sp>
          <p:nvSpPr>
            <p:cNvPr id="13" name="Freeform 11">
              <a:extLst>
                <a:ext uri="{FF2B5EF4-FFF2-40B4-BE49-F238E27FC236}">
                  <a16:creationId xmlns:a16="http://schemas.microsoft.com/office/drawing/2014/main" id="{BF621A4B-3F0C-4BCF-B54C-6415E33FC744}"/>
                </a:ext>
              </a:extLst>
            </p:cNvPr>
            <p:cNvSpPr/>
            <p:nvPr/>
          </p:nvSpPr>
          <p:spPr>
            <a:xfrm>
              <a:off x="3682654" y="3360635"/>
              <a:ext cx="6589105" cy="496044"/>
            </a:xfrm>
            <a:custGeom>
              <a:avLst/>
              <a:gdLst>
                <a:gd name="connsiteX0" fmla="*/ 0 w 6766560"/>
                <a:gd name="connsiteY0" fmla="*/ 0 h 496044"/>
                <a:gd name="connsiteX1" fmla="*/ 6766560 w 6766560"/>
                <a:gd name="connsiteY1" fmla="*/ 0 h 496044"/>
                <a:gd name="connsiteX2" fmla="*/ 6766560 w 6766560"/>
                <a:gd name="connsiteY2" fmla="*/ 496044 h 496044"/>
                <a:gd name="connsiteX3" fmla="*/ 0 w 6766560"/>
                <a:gd name="connsiteY3" fmla="*/ 496044 h 496044"/>
                <a:gd name="connsiteX4" fmla="*/ 0 w 6766560"/>
                <a:gd name="connsiteY4" fmla="*/ 0 h 49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560" h="496044">
                  <a:moveTo>
                    <a:pt x="0" y="0"/>
                  </a:moveTo>
                  <a:lnTo>
                    <a:pt x="6766560" y="0"/>
                  </a:lnTo>
                  <a:lnTo>
                    <a:pt x="6766560" y="496044"/>
                  </a:lnTo>
                  <a:lnTo>
                    <a:pt x="0" y="496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defTabSz="1155700">
                <a:lnSpc>
                  <a:spcPct val="90000"/>
                </a:lnSpc>
                <a:spcBef>
                  <a:spcPct val="0"/>
                </a:spcBef>
                <a:spcAft>
                  <a:spcPct val="35000"/>
                </a:spcAft>
              </a:pPr>
              <a:r>
                <a:rPr lang="en-US" sz="2000" b="1" dirty="0">
                  <a:solidFill>
                    <a:srgbClr val="603B14"/>
                  </a:solidFill>
                </a:rPr>
                <a:t>Work strategically within existing framework</a:t>
              </a:r>
            </a:p>
          </p:txBody>
        </p:sp>
        <p:sp>
          <p:nvSpPr>
            <p:cNvPr id="14" name="Freeform 12">
              <a:extLst>
                <a:ext uri="{FF2B5EF4-FFF2-40B4-BE49-F238E27FC236}">
                  <a16:creationId xmlns:a16="http://schemas.microsoft.com/office/drawing/2014/main" id="{258C275E-ED2C-4D15-8095-B03E21CF8046}"/>
                </a:ext>
              </a:extLst>
            </p:cNvPr>
            <p:cNvSpPr/>
            <p:nvPr/>
          </p:nvSpPr>
          <p:spPr>
            <a:xfrm>
              <a:off x="228599" y="3169643"/>
              <a:ext cx="3276599" cy="671508"/>
            </a:xfrm>
            <a:custGeom>
              <a:avLst/>
              <a:gdLst>
                <a:gd name="connsiteX0" fmla="*/ 82691 w 2377440"/>
                <a:gd name="connsiteY0" fmla="*/ 0 h 496044"/>
                <a:gd name="connsiteX1" fmla="*/ 2294749 w 2377440"/>
                <a:gd name="connsiteY1" fmla="*/ 0 h 496044"/>
                <a:gd name="connsiteX2" fmla="*/ 2377440 w 2377440"/>
                <a:gd name="connsiteY2" fmla="*/ 82691 h 496044"/>
                <a:gd name="connsiteX3" fmla="*/ 2377440 w 2377440"/>
                <a:gd name="connsiteY3" fmla="*/ 496044 h 496044"/>
                <a:gd name="connsiteX4" fmla="*/ 2377440 w 2377440"/>
                <a:gd name="connsiteY4" fmla="*/ 496044 h 496044"/>
                <a:gd name="connsiteX5" fmla="*/ 0 w 2377440"/>
                <a:gd name="connsiteY5" fmla="*/ 496044 h 496044"/>
                <a:gd name="connsiteX6" fmla="*/ 0 w 2377440"/>
                <a:gd name="connsiteY6" fmla="*/ 496044 h 496044"/>
                <a:gd name="connsiteX7" fmla="*/ 0 w 2377440"/>
                <a:gd name="connsiteY7" fmla="*/ 82691 h 496044"/>
                <a:gd name="connsiteX8" fmla="*/ 82691 w 2377440"/>
                <a:gd name="connsiteY8" fmla="*/ 0 h 49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96044">
                  <a:moveTo>
                    <a:pt x="82691" y="0"/>
                  </a:moveTo>
                  <a:lnTo>
                    <a:pt x="2294749" y="0"/>
                  </a:lnTo>
                  <a:cubicBezTo>
                    <a:pt x="2340418" y="0"/>
                    <a:pt x="2377440" y="37022"/>
                    <a:pt x="2377440" y="82691"/>
                  </a:cubicBezTo>
                  <a:lnTo>
                    <a:pt x="2377440" y="496044"/>
                  </a:lnTo>
                  <a:lnTo>
                    <a:pt x="2377440" y="496044"/>
                  </a:lnTo>
                  <a:lnTo>
                    <a:pt x="0" y="496044"/>
                  </a:lnTo>
                  <a:lnTo>
                    <a:pt x="0" y="496044"/>
                  </a:lnTo>
                  <a:lnTo>
                    <a:pt x="0" y="82691"/>
                  </a:lnTo>
                  <a:cubicBezTo>
                    <a:pt x="0" y="37022"/>
                    <a:pt x="37022" y="0"/>
                    <a:pt x="82691"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9" tIns="73749" rIns="73749" bIns="49530" numCol="1" spcCol="1270" anchor="ctr" anchorCtr="0">
              <a:noAutofit/>
            </a:bodyPr>
            <a:lstStyle/>
            <a:p>
              <a:pPr algn="ctr" defTabSz="1155700">
                <a:lnSpc>
                  <a:spcPct val="90000"/>
                </a:lnSpc>
                <a:spcBef>
                  <a:spcPct val="0"/>
                </a:spcBef>
                <a:spcAft>
                  <a:spcPct val="35000"/>
                </a:spcAft>
              </a:pPr>
              <a:r>
                <a:rPr lang="en-US" sz="2400" dirty="0">
                  <a:solidFill>
                    <a:srgbClr val="FFFFFF"/>
                  </a:solidFill>
                </a:rPr>
                <a:t>Moderate Measures</a:t>
              </a:r>
            </a:p>
          </p:txBody>
        </p:sp>
        <p:sp>
          <p:nvSpPr>
            <p:cNvPr id="15" name="Freeform 13">
              <a:extLst>
                <a:ext uri="{FF2B5EF4-FFF2-40B4-BE49-F238E27FC236}">
                  <a16:creationId xmlns:a16="http://schemas.microsoft.com/office/drawing/2014/main" id="{9ABF0B6D-8D38-41A0-B174-AAB3E79E0C25}"/>
                </a:ext>
              </a:extLst>
            </p:cNvPr>
            <p:cNvSpPr/>
            <p:nvPr/>
          </p:nvSpPr>
          <p:spPr>
            <a:xfrm>
              <a:off x="228600" y="3843388"/>
              <a:ext cx="9144000" cy="992237"/>
            </a:xfrm>
            <a:custGeom>
              <a:avLst/>
              <a:gdLst>
                <a:gd name="connsiteX0" fmla="*/ 0 w 9144000"/>
                <a:gd name="connsiteY0" fmla="*/ 0 h 992237"/>
                <a:gd name="connsiteX1" fmla="*/ 9144000 w 9144000"/>
                <a:gd name="connsiteY1" fmla="*/ 0 h 992237"/>
                <a:gd name="connsiteX2" fmla="*/ 9144000 w 9144000"/>
                <a:gd name="connsiteY2" fmla="*/ 992237 h 992237"/>
                <a:gd name="connsiteX3" fmla="*/ 0 w 9144000"/>
                <a:gd name="connsiteY3" fmla="*/ 992237 h 992237"/>
                <a:gd name="connsiteX4" fmla="*/ 0 w 9144000"/>
                <a:gd name="connsiteY4" fmla="*/ 0 h 9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2237">
                  <a:moveTo>
                    <a:pt x="0" y="0"/>
                  </a:moveTo>
                  <a:lnTo>
                    <a:pt x="9144000" y="0"/>
                  </a:lnTo>
                  <a:lnTo>
                    <a:pt x="9144000" y="992237"/>
                  </a:lnTo>
                  <a:lnTo>
                    <a:pt x="0" y="9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a:lnSpc>
                  <a:spcPct val="90000"/>
                </a:lnSpc>
                <a:spcBef>
                  <a:spcPct val="0"/>
                </a:spcBef>
                <a:spcAft>
                  <a:spcPct val="15000"/>
                </a:spcAft>
                <a:buChar char="••"/>
              </a:pPr>
              <a:r>
                <a:rPr lang="en-US" dirty="0">
                  <a:solidFill>
                    <a:srgbClr val="603B14"/>
                  </a:solidFill>
                </a:rPr>
                <a:t>Develop Strategic Investment Strategy</a:t>
              </a:r>
            </a:p>
            <a:p>
              <a:pPr marL="228600" lvl="1" indent="-228600" defTabSz="889000">
                <a:lnSpc>
                  <a:spcPct val="90000"/>
                </a:lnSpc>
                <a:spcBef>
                  <a:spcPct val="0"/>
                </a:spcBef>
                <a:spcAft>
                  <a:spcPct val="15000"/>
                </a:spcAft>
                <a:buChar char="••"/>
              </a:pPr>
              <a:r>
                <a:rPr lang="en-US" dirty="0">
                  <a:solidFill>
                    <a:srgbClr val="603B14"/>
                  </a:solidFill>
                </a:rPr>
                <a:t>Refine Regulatory Tools</a:t>
              </a:r>
            </a:p>
            <a:p>
              <a:pPr marL="228600" lvl="1" indent="-228600" defTabSz="889000">
                <a:lnSpc>
                  <a:spcPct val="90000"/>
                </a:lnSpc>
                <a:spcBef>
                  <a:spcPct val="0"/>
                </a:spcBef>
                <a:spcAft>
                  <a:spcPct val="15000"/>
                </a:spcAft>
                <a:buChar char="••"/>
              </a:pPr>
              <a:r>
                <a:rPr lang="en-US" dirty="0">
                  <a:solidFill>
                    <a:srgbClr val="603B14"/>
                  </a:solidFill>
                </a:rPr>
                <a:t>Apply Impact Fees Strategically</a:t>
              </a:r>
            </a:p>
            <a:p>
              <a:pPr marL="228600" lvl="1" indent="-228600" defTabSz="889000">
                <a:lnSpc>
                  <a:spcPct val="90000"/>
                </a:lnSpc>
                <a:spcBef>
                  <a:spcPct val="0"/>
                </a:spcBef>
                <a:spcAft>
                  <a:spcPct val="15000"/>
                </a:spcAft>
                <a:buChar char="••"/>
              </a:pPr>
              <a:r>
                <a:rPr lang="en-US" dirty="0">
                  <a:solidFill>
                    <a:srgbClr val="603B14"/>
                  </a:solidFill>
                </a:rPr>
                <a:t>Develop Land Acquisition Strategy</a:t>
              </a:r>
            </a:p>
            <a:p>
              <a:pPr marL="228600" lvl="1" indent="-228600" defTabSz="889000">
                <a:lnSpc>
                  <a:spcPct val="90000"/>
                </a:lnSpc>
                <a:spcBef>
                  <a:spcPct val="0"/>
                </a:spcBef>
                <a:spcAft>
                  <a:spcPct val="15000"/>
                </a:spcAft>
                <a:buChar char="••"/>
              </a:pPr>
              <a:r>
                <a:rPr lang="en-US" dirty="0">
                  <a:solidFill>
                    <a:srgbClr val="603B14"/>
                  </a:solidFill>
                </a:rPr>
                <a:t>Evaluate Urban Growth Boundaries</a:t>
              </a:r>
            </a:p>
          </p:txBody>
        </p:sp>
        <p:sp>
          <p:nvSpPr>
            <p:cNvPr id="16" name="Freeform 14">
              <a:extLst>
                <a:ext uri="{FF2B5EF4-FFF2-40B4-BE49-F238E27FC236}">
                  <a16:creationId xmlns:a16="http://schemas.microsoft.com/office/drawing/2014/main" id="{6C797F78-E91B-4C90-86E2-1D27ACB79E4C}"/>
                </a:ext>
              </a:extLst>
            </p:cNvPr>
            <p:cNvSpPr/>
            <p:nvPr/>
          </p:nvSpPr>
          <p:spPr>
            <a:xfrm>
              <a:off x="3505200" y="5748920"/>
              <a:ext cx="6669444" cy="496044"/>
            </a:xfrm>
            <a:custGeom>
              <a:avLst/>
              <a:gdLst>
                <a:gd name="connsiteX0" fmla="*/ 0 w 6766560"/>
                <a:gd name="connsiteY0" fmla="*/ 0 h 496044"/>
                <a:gd name="connsiteX1" fmla="*/ 6766560 w 6766560"/>
                <a:gd name="connsiteY1" fmla="*/ 0 h 496044"/>
                <a:gd name="connsiteX2" fmla="*/ 6766560 w 6766560"/>
                <a:gd name="connsiteY2" fmla="*/ 496044 h 496044"/>
                <a:gd name="connsiteX3" fmla="*/ 0 w 6766560"/>
                <a:gd name="connsiteY3" fmla="*/ 496044 h 496044"/>
                <a:gd name="connsiteX4" fmla="*/ 0 w 6766560"/>
                <a:gd name="connsiteY4" fmla="*/ 0 h 49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560" h="496044">
                  <a:moveTo>
                    <a:pt x="0" y="0"/>
                  </a:moveTo>
                  <a:lnTo>
                    <a:pt x="6766560" y="0"/>
                  </a:lnTo>
                  <a:lnTo>
                    <a:pt x="6766560" y="496044"/>
                  </a:lnTo>
                  <a:lnTo>
                    <a:pt x="0" y="496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defTabSz="1155700">
                <a:lnSpc>
                  <a:spcPct val="90000"/>
                </a:lnSpc>
                <a:spcBef>
                  <a:spcPct val="0"/>
                </a:spcBef>
                <a:spcAft>
                  <a:spcPct val="35000"/>
                </a:spcAft>
              </a:pPr>
              <a:r>
                <a:rPr lang="en-US" sz="2000" b="1" dirty="0">
                  <a:solidFill>
                    <a:srgbClr val="603B14"/>
                  </a:solidFill>
                </a:rPr>
                <a:t>Redefine the framework</a:t>
              </a:r>
            </a:p>
          </p:txBody>
        </p:sp>
        <p:sp>
          <p:nvSpPr>
            <p:cNvPr id="17" name="Freeform 15">
              <a:extLst>
                <a:ext uri="{FF2B5EF4-FFF2-40B4-BE49-F238E27FC236}">
                  <a16:creationId xmlns:a16="http://schemas.microsoft.com/office/drawing/2014/main" id="{711F3E03-2B9B-4DF7-BC2E-D0C499596596}"/>
                </a:ext>
              </a:extLst>
            </p:cNvPr>
            <p:cNvSpPr/>
            <p:nvPr/>
          </p:nvSpPr>
          <p:spPr>
            <a:xfrm>
              <a:off x="228600" y="5712530"/>
              <a:ext cx="3200401" cy="496044"/>
            </a:xfrm>
            <a:custGeom>
              <a:avLst/>
              <a:gdLst>
                <a:gd name="connsiteX0" fmla="*/ 82691 w 2377440"/>
                <a:gd name="connsiteY0" fmla="*/ 0 h 496044"/>
                <a:gd name="connsiteX1" fmla="*/ 2294749 w 2377440"/>
                <a:gd name="connsiteY1" fmla="*/ 0 h 496044"/>
                <a:gd name="connsiteX2" fmla="*/ 2377440 w 2377440"/>
                <a:gd name="connsiteY2" fmla="*/ 82691 h 496044"/>
                <a:gd name="connsiteX3" fmla="*/ 2377440 w 2377440"/>
                <a:gd name="connsiteY3" fmla="*/ 496044 h 496044"/>
                <a:gd name="connsiteX4" fmla="*/ 2377440 w 2377440"/>
                <a:gd name="connsiteY4" fmla="*/ 496044 h 496044"/>
                <a:gd name="connsiteX5" fmla="*/ 0 w 2377440"/>
                <a:gd name="connsiteY5" fmla="*/ 496044 h 496044"/>
                <a:gd name="connsiteX6" fmla="*/ 0 w 2377440"/>
                <a:gd name="connsiteY6" fmla="*/ 496044 h 496044"/>
                <a:gd name="connsiteX7" fmla="*/ 0 w 2377440"/>
                <a:gd name="connsiteY7" fmla="*/ 82691 h 496044"/>
                <a:gd name="connsiteX8" fmla="*/ 82691 w 2377440"/>
                <a:gd name="connsiteY8" fmla="*/ 0 h 49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96044">
                  <a:moveTo>
                    <a:pt x="82691" y="0"/>
                  </a:moveTo>
                  <a:lnTo>
                    <a:pt x="2294749" y="0"/>
                  </a:lnTo>
                  <a:cubicBezTo>
                    <a:pt x="2340418" y="0"/>
                    <a:pt x="2377440" y="37022"/>
                    <a:pt x="2377440" y="82691"/>
                  </a:cubicBezTo>
                  <a:lnTo>
                    <a:pt x="2377440" y="496044"/>
                  </a:lnTo>
                  <a:lnTo>
                    <a:pt x="2377440" y="496044"/>
                  </a:lnTo>
                  <a:lnTo>
                    <a:pt x="0" y="496044"/>
                  </a:lnTo>
                  <a:lnTo>
                    <a:pt x="0" y="496044"/>
                  </a:lnTo>
                  <a:lnTo>
                    <a:pt x="0" y="82691"/>
                  </a:lnTo>
                  <a:cubicBezTo>
                    <a:pt x="0" y="37022"/>
                    <a:pt x="37022" y="0"/>
                    <a:pt x="82691"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9" tIns="73749" rIns="73749" bIns="49530" numCol="1" spcCol="1270" anchor="ctr" anchorCtr="0">
              <a:noAutofit/>
            </a:bodyPr>
            <a:lstStyle/>
            <a:p>
              <a:pPr algn="ctr" defTabSz="1155700">
                <a:lnSpc>
                  <a:spcPct val="90000"/>
                </a:lnSpc>
                <a:spcBef>
                  <a:spcPct val="0"/>
                </a:spcBef>
                <a:spcAft>
                  <a:spcPct val="35000"/>
                </a:spcAft>
              </a:pPr>
              <a:r>
                <a:rPr lang="en-US" sz="2400" dirty="0">
                  <a:solidFill>
                    <a:srgbClr val="FFFFFF"/>
                  </a:solidFill>
                </a:rPr>
                <a:t>Mighty Measures</a:t>
              </a:r>
            </a:p>
          </p:txBody>
        </p:sp>
        <p:sp>
          <p:nvSpPr>
            <p:cNvPr id="18" name="Freeform 16">
              <a:extLst>
                <a:ext uri="{FF2B5EF4-FFF2-40B4-BE49-F238E27FC236}">
                  <a16:creationId xmlns:a16="http://schemas.microsoft.com/office/drawing/2014/main" id="{1448133D-AF48-41B1-A712-92F2A06773B1}"/>
                </a:ext>
              </a:extLst>
            </p:cNvPr>
            <p:cNvSpPr/>
            <p:nvPr/>
          </p:nvSpPr>
          <p:spPr>
            <a:xfrm>
              <a:off x="304799" y="6208574"/>
              <a:ext cx="9144000" cy="992237"/>
            </a:xfrm>
            <a:custGeom>
              <a:avLst/>
              <a:gdLst>
                <a:gd name="connsiteX0" fmla="*/ 0 w 9144000"/>
                <a:gd name="connsiteY0" fmla="*/ 0 h 992237"/>
                <a:gd name="connsiteX1" fmla="*/ 9144000 w 9144000"/>
                <a:gd name="connsiteY1" fmla="*/ 0 h 992237"/>
                <a:gd name="connsiteX2" fmla="*/ 9144000 w 9144000"/>
                <a:gd name="connsiteY2" fmla="*/ 992237 h 992237"/>
                <a:gd name="connsiteX3" fmla="*/ 0 w 9144000"/>
                <a:gd name="connsiteY3" fmla="*/ 992237 h 992237"/>
                <a:gd name="connsiteX4" fmla="*/ 0 w 9144000"/>
                <a:gd name="connsiteY4" fmla="*/ 0 h 9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2237">
                  <a:moveTo>
                    <a:pt x="0" y="0"/>
                  </a:moveTo>
                  <a:lnTo>
                    <a:pt x="9144000" y="0"/>
                  </a:lnTo>
                  <a:lnTo>
                    <a:pt x="9144000" y="992237"/>
                  </a:lnTo>
                  <a:lnTo>
                    <a:pt x="0" y="9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a:lnSpc>
                  <a:spcPct val="90000"/>
                </a:lnSpc>
                <a:spcBef>
                  <a:spcPct val="0"/>
                </a:spcBef>
                <a:spcAft>
                  <a:spcPct val="15000"/>
                </a:spcAft>
                <a:buChar char="••"/>
              </a:pPr>
              <a:r>
                <a:rPr lang="en-US" dirty="0">
                  <a:solidFill>
                    <a:srgbClr val="603B14"/>
                  </a:solidFill>
                </a:rPr>
                <a:t>Legislative Agenda</a:t>
              </a:r>
            </a:p>
            <a:p>
              <a:pPr marL="228600" lvl="1" indent="-228600" defTabSz="889000">
                <a:lnSpc>
                  <a:spcPct val="90000"/>
                </a:lnSpc>
                <a:spcBef>
                  <a:spcPct val="0"/>
                </a:spcBef>
                <a:spcAft>
                  <a:spcPct val="15000"/>
                </a:spcAft>
                <a:buChar char="••"/>
              </a:pPr>
              <a:r>
                <a:rPr lang="en-US" dirty="0">
                  <a:solidFill>
                    <a:srgbClr val="603B14"/>
                  </a:solidFill>
                </a:rPr>
                <a:t>Community Lending Pool</a:t>
              </a:r>
            </a:p>
            <a:p>
              <a:pPr marL="228600" lvl="1" indent="-228600" defTabSz="889000">
                <a:lnSpc>
                  <a:spcPct val="90000"/>
                </a:lnSpc>
                <a:spcBef>
                  <a:spcPct val="0"/>
                </a:spcBef>
                <a:spcAft>
                  <a:spcPct val="15000"/>
                </a:spcAft>
                <a:buChar char="••"/>
              </a:pPr>
              <a:r>
                <a:rPr lang="en-US" dirty="0">
                  <a:solidFill>
                    <a:srgbClr val="603B14"/>
                  </a:solidFill>
                </a:rPr>
                <a:t>Urban Corridor Development Partnership</a:t>
              </a:r>
            </a:p>
          </p:txBody>
        </p:sp>
      </p:grpSp>
    </p:spTree>
    <p:extLst>
      <p:ext uri="{BB962C8B-B14F-4D97-AF65-F5344CB8AC3E}">
        <p14:creationId xmlns:p14="http://schemas.microsoft.com/office/powerpoint/2010/main" val="399693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ChangeAspect="1"/>
          </p:cNvPicPr>
          <p:nvPr isPhoto="1"/>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9" name="TextBox 8"/>
          <p:cNvSpPr txBox="1"/>
          <p:nvPr/>
        </p:nvSpPr>
        <p:spPr>
          <a:xfrm>
            <a:off x="1524000" y="175844"/>
            <a:ext cx="9144000" cy="1077218"/>
          </a:xfrm>
          <a:prstGeom prst="rect">
            <a:avLst/>
          </a:prstGeom>
          <a:noFill/>
        </p:spPr>
        <p:txBody>
          <a:bodyPr wrap="square" rtlCol="0">
            <a:spAutoFit/>
          </a:bodyPr>
          <a:lstStyle/>
          <a:p>
            <a:pPr algn="ctr"/>
            <a:r>
              <a:rPr lang="en-US" sz="3200" dirty="0">
                <a:latin typeface="Arial Black" pitchFamily="34" charset="0"/>
              </a:rPr>
              <a:t>Private &amp; Public Investments 2011-2017</a:t>
            </a:r>
          </a:p>
          <a:p>
            <a:pPr algn="ctr"/>
            <a:r>
              <a:rPr lang="en-US" sz="3200">
                <a:latin typeface="Arial Black" pitchFamily="34" charset="0"/>
              </a:rPr>
              <a:t>$293 </a:t>
            </a:r>
            <a:r>
              <a:rPr lang="en-US" sz="3200" dirty="0">
                <a:latin typeface="Arial Black" pitchFamily="34" charset="0"/>
              </a:rPr>
              <a:t>million</a:t>
            </a:r>
          </a:p>
        </p:txBody>
      </p:sp>
      <p:sp>
        <p:nvSpPr>
          <p:cNvPr id="4" name="Callout: Bent Line 3"/>
          <p:cNvSpPr/>
          <p:nvPr/>
        </p:nvSpPr>
        <p:spPr>
          <a:xfrm>
            <a:off x="7823199" y="1059574"/>
            <a:ext cx="2669309" cy="594360"/>
          </a:xfrm>
          <a:prstGeom prst="borderCallout2">
            <a:avLst>
              <a:gd name="adj1" fmla="val 18750"/>
              <a:gd name="adj2" fmla="val -8333"/>
              <a:gd name="adj3" fmla="val 18750"/>
              <a:gd name="adj4" fmla="val -16667"/>
              <a:gd name="adj5" fmla="val 259369"/>
              <a:gd name="adj6" fmla="val -116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Martin Way District</a:t>
            </a:r>
          </a:p>
          <a:p>
            <a:r>
              <a:rPr lang="en-US" sz="1600" dirty="0"/>
              <a:t>$26 million</a:t>
            </a:r>
          </a:p>
        </p:txBody>
      </p:sp>
      <p:sp>
        <p:nvSpPr>
          <p:cNvPr id="10" name="Callout: Bent Line 9"/>
          <p:cNvSpPr/>
          <p:nvPr/>
        </p:nvSpPr>
        <p:spPr>
          <a:xfrm>
            <a:off x="7823197" y="1818109"/>
            <a:ext cx="2669309" cy="594360"/>
          </a:xfrm>
          <a:prstGeom prst="borderCallout2">
            <a:avLst>
              <a:gd name="adj1" fmla="val 18750"/>
              <a:gd name="adj2" fmla="val -8333"/>
              <a:gd name="adj3" fmla="val 18750"/>
              <a:gd name="adj4" fmla="val -16667"/>
              <a:gd name="adj5" fmla="val 144677"/>
              <a:gd name="adj6" fmla="val -108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Woodland District</a:t>
            </a:r>
          </a:p>
          <a:p>
            <a:r>
              <a:rPr lang="en-US" sz="1600" dirty="0"/>
              <a:t>$36 million</a:t>
            </a:r>
          </a:p>
        </p:txBody>
      </p:sp>
      <p:sp>
        <p:nvSpPr>
          <p:cNvPr id="11" name="Callout: Bent Line 10"/>
          <p:cNvSpPr/>
          <p:nvPr/>
        </p:nvSpPr>
        <p:spPr>
          <a:xfrm>
            <a:off x="7823196" y="2576644"/>
            <a:ext cx="2669309" cy="594360"/>
          </a:xfrm>
          <a:prstGeom prst="borderCallout2">
            <a:avLst>
              <a:gd name="adj1" fmla="val 18750"/>
              <a:gd name="adj2" fmla="val -8333"/>
              <a:gd name="adj3" fmla="val 18750"/>
              <a:gd name="adj4" fmla="val -16667"/>
              <a:gd name="adj5" fmla="val 72340"/>
              <a:gd name="adj6" fmla="val -131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Brewery District</a:t>
            </a:r>
          </a:p>
          <a:p>
            <a:r>
              <a:rPr lang="en-US" sz="1600" dirty="0"/>
              <a:t>$6.7 million</a:t>
            </a:r>
          </a:p>
        </p:txBody>
      </p:sp>
      <p:sp>
        <p:nvSpPr>
          <p:cNvPr id="14" name="Callout: Bent Line 13"/>
          <p:cNvSpPr/>
          <p:nvPr/>
        </p:nvSpPr>
        <p:spPr>
          <a:xfrm>
            <a:off x="7823195" y="3335179"/>
            <a:ext cx="2669309" cy="594360"/>
          </a:xfrm>
          <a:prstGeom prst="borderCallout2">
            <a:avLst>
              <a:gd name="adj1" fmla="val 18750"/>
              <a:gd name="adj2" fmla="val -8333"/>
              <a:gd name="adj3" fmla="val 18750"/>
              <a:gd name="adj4" fmla="val -16667"/>
              <a:gd name="adj5" fmla="val 115455"/>
              <a:gd name="adj6" fmla="val -357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Downtown Yelm</a:t>
            </a:r>
          </a:p>
          <a:p>
            <a:r>
              <a:rPr lang="en-US" sz="1600" dirty="0"/>
              <a:t>$8 million</a:t>
            </a:r>
          </a:p>
        </p:txBody>
      </p:sp>
      <p:sp>
        <p:nvSpPr>
          <p:cNvPr id="15" name="Callout: Bent Line 14"/>
          <p:cNvSpPr/>
          <p:nvPr/>
        </p:nvSpPr>
        <p:spPr>
          <a:xfrm flipH="1">
            <a:off x="1694864" y="1059575"/>
            <a:ext cx="1735631" cy="833881"/>
          </a:xfrm>
          <a:prstGeom prst="borderCallout2">
            <a:avLst>
              <a:gd name="adj1" fmla="val 18750"/>
              <a:gd name="adj2" fmla="val -8333"/>
              <a:gd name="adj3" fmla="val 18750"/>
              <a:gd name="adj4" fmla="val -16667"/>
              <a:gd name="adj5" fmla="val 192728"/>
              <a:gd name="adj6" fmla="val -53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Downtown Olympia</a:t>
            </a:r>
          </a:p>
          <a:p>
            <a:r>
              <a:rPr lang="en-US" sz="1600" dirty="0"/>
              <a:t>$181 million</a:t>
            </a:r>
          </a:p>
        </p:txBody>
      </p:sp>
      <p:sp>
        <p:nvSpPr>
          <p:cNvPr id="16" name="Callout: Bent Line 15"/>
          <p:cNvSpPr/>
          <p:nvPr/>
        </p:nvSpPr>
        <p:spPr>
          <a:xfrm flipH="1">
            <a:off x="1694864" y="2054167"/>
            <a:ext cx="1735631" cy="833881"/>
          </a:xfrm>
          <a:prstGeom prst="borderCallout2">
            <a:avLst>
              <a:gd name="adj1" fmla="val 18750"/>
              <a:gd name="adj2" fmla="val -8333"/>
              <a:gd name="adj3" fmla="val 18750"/>
              <a:gd name="adj4" fmla="val -16667"/>
              <a:gd name="adj5" fmla="val 65782"/>
              <a:gd name="adj6" fmla="val -3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Harrison Corridor</a:t>
            </a:r>
          </a:p>
          <a:p>
            <a:r>
              <a:rPr lang="en-US" sz="1600" dirty="0"/>
              <a:t>$6 million</a:t>
            </a:r>
          </a:p>
        </p:txBody>
      </p:sp>
      <p:sp>
        <p:nvSpPr>
          <p:cNvPr id="17" name="Callout: Bent Line 16"/>
          <p:cNvSpPr/>
          <p:nvPr/>
        </p:nvSpPr>
        <p:spPr>
          <a:xfrm flipH="1">
            <a:off x="1694864" y="3048759"/>
            <a:ext cx="1735631" cy="833881"/>
          </a:xfrm>
          <a:prstGeom prst="borderCallout2">
            <a:avLst>
              <a:gd name="adj1" fmla="val 18750"/>
              <a:gd name="adj2" fmla="val -8333"/>
              <a:gd name="adj3" fmla="val 18750"/>
              <a:gd name="adj4" fmla="val -16667"/>
              <a:gd name="adj5" fmla="val 28689"/>
              <a:gd name="adj6" fmla="val -47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Capitol Corridor</a:t>
            </a:r>
          </a:p>
          <a:p>
            <a:r>
              <a:rPr lang="en-US" sz="1600" dirty="0"/>
              <a:t>$19 million</a:t>
            </a:r>
          </a:p>
        </p:txBody>
      </p:sp>
      <p:sp>
        <p:nvSpPr>
          <p:cNvPr id="18" name="Callout: Bent Line 17"/>
          <p:cNvSpPr/>
          <p:nvPr/>
        </p:nvSpPr>
        <p:spPr>
          <a:xfrm>
            <a:off x="7823195" y="4093714"/>
            <a:ext cx="2669309" cy="594360"/>
          </a:xfrm>
          <a:prstGeom prst="borderCallout2">
            <a:avLst>
              <a:gd name="adj1" fmla="val 18750"/>
              <a:gd name="adj2" fmla="val -8333"/>
              <a:gd name="adj3" fmla="val 18750"/>
              <a:gd name="adj4" fmla="val -16667"/>
              <a:gd name="adj5" fmla="val 102506"/>
              <a:gd name="adj6" fmla="val -63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Downtown Rainier</a:t>
            </a:r>
          </a:p>
          <a:p>
            <a:r>
              <a:rPr lang="en-US" sz="1600" dirty="0"/>
              <a:t>$135,000</a:t>
            </a:r>
          </a:p>
        </p:txBody>
      </p:sp>
      <p:sp>
        <p:nvSpPr>
          <p:cNvPr id="19" name="Callout: Bent Line 18"/>
          <p:cNvSpPr/>
          <p:nvPr/>
        </p:nvSpPr>
        <p:spPr>
          <a:xfrm>
            <a:off x="7823195" y="4852249"/>
            <a:ext cx="2669309" cy="594360"/>
          </a:xfrm>
          <a:prstGeom prst="borderCallout2">
            <a:avLst>
              <a:gd name="adj1" fmla="val 18750"/>
              <a:gd name="adj2" fmla="val -8333"/>
              <a:gd name="adj3" fmla="val 18750"/>
              <a:gd name="adj4" fmla="val -16667"/>
              <a:gd name="adj5" fmla="val 37085"/>
              <a:gd name="adj6" fmla="val -119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Downtown Tenino</a:t>
            </a:r>
          </a:p>
          <a:p>
            <a:r>
              <a:rPr lang="en-US" sz="1600" dirty="0"/>
              <a:t>&gt; $90,000</a:t>
            </a:r>
          </a:p>
        </p:txBody>
      </p:sp>
      <p:sp>
        <p:nvSpPr>
          <p:cNvPr id="20" name="Callout: Bent Line 19"/>
          <p:cNvSpPr/>
          <p:nvPr/>
        </p:nvSpPr>
        <p:spPr>
          <a:xfrm flipH="1">
            <a:off x="1694864" y="4043351"/>
            <a:ext cx="1735631" cy="833881"/>
          </a:xfrm>
          <a:prstGeom prst="borderCallout2">
            <a:avLst>
              <a:gd name="adj1" fmla="val 201077"/>
              <a:gd name="adj2" fmla="val 11137"/>
              <a:gd name="adj3" fmla="val 112464"/>
              <a:gd name="adj4" fmla="val 73664"/>
              <a:gd name="adj5" fmla="val 170269"/>
              <a:gd name="adj6" fmla="val 52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Rochester / Grand Mound</a:t>
            </a:r>
          </a:p>
          <a:p>
            <a:r>
              <a:rPr lang="en-US" sz="1600" dirty="0"/>
              <a:t>$10 million</a:t>
            </a:r>
          </a:p>
        </p:txBody>
      </p:sp>
      <p:sp>
        <p:nvSpPr>
          <p:cNvPr id="21" name="Callout: Bent Line 20"/>
          <p:cNvSpPr/>
          <p:nvPr/>
        </p:nvSpPr>
        <p:spPr>
          <a:xfrm>
            <a:off x="7823194" y="5576733"/>
            <a:ext cx="2669309" cy="594360"/>
          </a:xfrm>
          <a:prstGeom prst="borderCallout2">
            <a:avLst>
              <a:gd name="adj1" fmla="val 18750"/>
              <a:gd name="adj2" fmla="val -8333"/>
              <a:gd name="adj3" fmla="val 18750"/>
              <a:gd name="adj4" fmla="val -16667"/>
              <a:gd name="adj5" fmla="val 44062"/>
              <a:gd name="adj6" fmla="val -124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Downtown Bucoda</a:t>
            </a:r>
          </a:p>
          <a:p>
            <a:r>
              <a:rPr lang="en-US" sz="1600" dirty="0"/>
              <a:t>&gt; $42,000</a:t>
            </a:r>
          </a:p>
        </p:txBody>
      </p:sp>
    </p:spTree>
    <p:extLst>
      <p:ext uri="{BB962C8B-B14F-4D97-AF65-F5344CB8AC3E}">
        <p14:creationId xmlns:p14="http://schemas.microsoft.com/office/powerpoint/2010/main" val="316213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5964</TotalTime>
  <Words>1792</Words>
  <Application>Microsoft Office PowerPoint</Application>
  <PresentationFormat>Widescreen</PresentationFormat>
  <Paragraphs>191</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vt:lpstr>
      <vt:lpstr>Calibri Light</vt:lpstr>
      <vt:lpstr>Georgia</vt:lpstr>
      <vt:lpstr>Wingdings</vt:lpstr>
      <vt:lpstr>Retrospect</vt:lpstr>
      <vt:lpstr>Urban Centers &amp; Corridors Strategy</vt:lpstr>
      <vt:lpstr>Thurston Climate Mitigation Plan</vt:lpstr>
      <vt:lpstr>Sustainable Thurston (2013)</vt:lpstr>
      <vt:lpstr>Urban Centers &amp; Corridors as a  Climate Mitigation Strategy</vt:lpstr>
      <vt:lpstr>Urban Centers &amp; Corridors as a  Climate Mitigation Strategy - National</vt:lpstr>
      <vt:lpstr>Urban Centers &amp; Corridors as a  Climate Mitigation Strategy - Local</vt:lpstr>
      <vt:lpstr>Urban Corridors Task Force (2012)</vt:lpstr>
      <vt:lpstr>Urban Corridors Task Force Recommendations</vt:lpstr>
      <vt:lpstr>PowerPoint Presentation</vt:lpstr>
      <vt:lpstr>2021 Buildable Lands Report</vt:lpstr>
      <vt:lpstr>Sustainable Thurston Target 1</vt:lpstr>
      <vt:lpstr>Sustainable Thurston Target 2</vt:lpstr>
      <vt:lpstr>Land Use Alternative</vt:lpstr>
      <vt:lpstr>Sustainable Thurston Target 1 At least 95% of new housing between 2010 and 2035 in the urban areas</vt:lpstr>
      <vt:lpstr>Sustainable Thurston Target 2 72% of urban area growth within ½ mile of an urban center, urban corridor, or neighborhood center</vt:lpstr>
      <vt:lpstr>Why aren’t we on track?</vt:lpstr>
      <vt:lpstr>Strategies Discussion</vt:lpstr>
      <vt:lpstr>Recommendations  Urban Centers &amp; Corridors</vt:lpstr>
      <vt:lpstr>How can we better connect climate and urban corridor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Centers &amp; Corridors Strategy</dc:title>
  <dc:creator>Allison Osterberg</dc:creator>
  <cp:lastModifiedBy>Sarah Selstrom</cp:lastModifiedBy>
  <cp:revision>37</cp:revision>
  <dcterms:created xsi:type="dcterms:W3CDTF">2021-09-23T19:33:40Z</dcterms:created>
  <dcterms:modified xsi:type="dcterms:W3CDTF">2021-09-28T22:43:11Z</dcterms:modified>
</cp:coreProperties>
</file>